
<file path=[Content_Types].xml><?xml version="1.0" encoding="utf-8"?>
<Types xmlns="http://schemas.openxmlformats.org/package/2006/content-types">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Default Extension="png" ContentType="image/png"/>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Default Extension="wdp" ContentType="image/vnd.ms-photo"/>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Default Extension="wmf" ContentType="image/x-wmf"/>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4"/>
  </p:sldMasterIdLst>
  <p:notesMasterIdLst>
    <p:notesMasterId r:id="rId32"/>
  </p:notesMasterIdLst>
  <p:sldIdLst>
    <p:sldId id="311" r:id="rId5"/>
    <p:sldId id="312" r:id="rId6"/>
    <p:sldId id="313" r:id="rId7"/>
    <p:sldId id="310" r:id="rId8"/>
    <p:sldId id="331" r:id="rId9"/>
    <p:sldId id="314" r:id="rId10"/>
    <p:sldId id="323" r:id="rId11"/>
    <p:sldId id="276" r:id="rId12"/>
    <p:sldId id="315" r:id="rId13"/>
    <p:sldId id="316" r:id="rId14"/>
    <p:sldId id="261" r:id="rId15"/>
    <p:sldId id="294" r:id="rId16"/>
    <p:sldId id="295" r:id="rId17"/>
    <p:sldId id="328" r:id="rId18"/>
    <p:sldId id="325" r:id="rId19"/>
    <p:sldId id="302" r:id="rId20"/>
    <p:sldId id="303" r:id="rId21"/>
    <p:sldId id="305" r:id="rId22"/>
    <p:sldId id="304" r:id="rId23"/>
    <p:sldId id="329" r:id="rId24"/>
    <p:sldId id="277" r:id="rId25"/>
    <p:sldId id="319" r:id="rId26"/>
    <p:sldId id="278" r:id="rId27"/>
    <p:sldId id="293" r:id="rId28"/>
    <p:sldId id="317" r:id="rId29"/>
    <p:sldId id="330" r:id="rId30"/>
    <p:sldId id="327" r:id="rId31"/>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1" autoAdjust="0"/>
    <p:restoredTop sz="73726" autoAdjust="0"/>
  </p:normalViewPr>
  <p:slideViewPr>
    <p:cSldViewPr snapToGrid="0">
      <p:cViewPr varScale="1">
        <p:scale>
          <a:sx n="58" d="100"/>
          <a:sy n="58" d="100"/>
        </p:scale>
        <p:origin x="-1925" y="-62"/>
      </p:cViewPr>
      <p:guideLst>
        <p:guide orient="horz" pos="816"/>
        <p:guide orient="horz" pos="1118"/>
        <p:guide orient="horz" pos="3555"/>
        <p:guide orient="horz" pos="3813"/>
        <p:guide pos="2880"/>
        <p:guide pos="10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91"/>
    </p:cViewPr>
  </p:sorterViewPr>
  <p:notesViewPr>
    <p:cSldViewPr snapToGrid="0">
      <p:cViewPr>
        <p:scale>
          <a:sx n="100" d="100"/>
          <a:sy n="100" d="100"/>
        </p:scale>
        <p:origin x="-1992" y="46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0716B6C8-0605-4E36-95A0-01B1F48B7231}" type="slidenum">
              <a:rPr lang="en-US"/>
              <a:pPr>
                <a:defRPr/>
              </a:pPr>
              <a:t>‹#›</a:t>
            </a:fld>
            <a:endParaRPr lang="en-US"/>
          </a:p>
        </p:txBody>
      </p:sp>
    </p:spTree>
    <p:extLst>
      <p:ext uri="{BB962C8B-B14F-4D97-AF65-F5344CB8AC3E}">
        <p14:creationId xmlns:p14="http://schemas.microsoft.com/office/powerpoint/2010/main" val="2974620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E5B8EE7-2D8F-4762-A67E-749A83341EA9}" type="slidenum">
              <a:rPr lang="en-US" smtClean="0"/>
              <a:pPr/>
              <a:t>1</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z="1400" smtClean="0"/>
              <a:t>Notes are included under each slide with presentation dialog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0F832BC-079D-4AD7-BB5F-C7E6E83F83AE}" type="slidenum">
              <a:rPr lang="en-US" smtClean="0"/>
              <a:pPr/>
              <a:t>10</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cs typeface="Times New Roman" pitchFamily="18" charset="0"/>
              </a:rPr>
              <a:t>Many women experience nausea or hypoglycemia during pregnancy, which necessitates the consumption of between-meal snacks.  Commonly promoted foods such as crackers may be high in starches (fermentable carbohydrates) that promote tooth decay.  This increased frequency of food consumption and increase in carbohydrate intake can promote tooth decay by increasing the acid production of decay-causing bacteria.  </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2B8484B-2FA9-4019-8FA2-6E08DFAFB619}" type="slidenum">
              <a:rPr lang="en-US" smtClean="0"/>
              <a:pPr/>
              <a:t>11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You have probably seen dental commercials that mention plaque.  Plaque is a sticky, white, almost invisible film which slowly but steadily forms on your teeth 24 hours a day. It is mostly made up of bacteria.  Bacteria are so small that they are normally invisible, but when they multiply and you have thousands of them stacked up on top of each other, you no longer need a microscope to see them.  </a:t>
            </a:r>
          </a:p>
          <a:p>
            <a:pPr eaLnBrk="1" hangingPunct="1"/>
            <a:r>
              <a:rPr lang="en-US" smtClean="0"/>
              <a:t>If you scrape your teeth with your fingernail when you first wake up in the morning, you will see these bacteria as plaque – a white, pasty, cheese-whiz type of coating.  </a:t>
            </a:r>
          </a:p>
          <a:p>
            <a:pPr eaLnBrk="1" hangingPunct="1"/>
            <a:r>
              <a:rPr lang="en-US" smtClean="0"/>
              <a:t>This picture shows someone who has rinsed with a special red dye that only sticks to bacteria.  You can now see where the plaque is on the teeth.</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12ABA22-B118-4A54-A073-C9AEB159DFA3}" type="slidenum">
              <a:rPr lang="en-US" smtClean="0"/>
              <a:pPr/>
              <a:t>12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Four factors must be present for tooth decay to occur:</a:t>
            </a:r>
          </a:p>
          <a:p>
            <a:pPr lvl="1" eaLnBrk="1" hangingPunct="1"/>
            <a:r>
              <a:rPr lang="en-US" smtClean="0"/>
              <a:t>A tooth that is not well protected by saliva or fluoride</a:t>
            </a:r>
          </a:p>
          <a:p>
            <a:pPr lvl="1" eaLnBrk="1" hangingPunct="1"/>
            <a:r>
              <a:rPr lang="en-US" smtClean="0"/>
              <a:t>Acid-producing “bugs” (shown on the figure as “microbes” - S. mutans, Lactobacilli)</a:t>
            </a:r>
          </a:p>
          <a:p>
            <a:pPr lvl="1" eaLnBrk="1" hangingPunct="1"/>
            <a:r>
              <a:rPr lang="en-US" smtClean="0"/>
              <a:t>Sugary and starchy foods (fermentable carbohydrates) in the mouth  (shown in the figure as “substrate”)</a:t>
            </a:r>
          </a:p>
          <a:p>
            <a:pPr lvl="1" eaLnBrk="1" hangingPunct="1"/>
            <a:r>
              <a:rPr lang="en-US" smtClean="0"/>
              <a:t>Repeated exposure to starches (shown in the figure as “Time”)</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E8392190-1F3D-4454-9767-81BAE5688C32}" type="slidenum">
              <a:rPr lang="en-US" smtClean="0"/>
              <a:pPr/>
              <a:t>13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dirty="0" smtClean="0"/>
              <a:t>This shows what happens when the previous factors (the tooth, the bacteria, the food) come together over time.  </a:t>
            </a:r>
          </a:p>
          <a:p>
            <a:r>
              <a:rPr lang="en-US" altLang="en-US" dirty="0" smtClean="0"/>
              <a:t>The carbohydrate (starch or sugar) in foods are turned into acids by bacteria in the mouth, shown as the orange peaks over time.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Acids attack the teeth for approximately 20 minutes after a meal.  Each exposure can damage the teeth.</a:t>
            </a:r>
          </a:p>
          <a:p>
            <a:endParaRPr lang="en-US" altLang="en-US" dirty="0" smtClean="0"/>
          </a:p>
          <a:p>
            <a:pPr eaLnBrk="1" hangingPunct="1"/>
            <a:r>
              <a:rPr lang="en-US" dirty="0" smtClean="0"/>
              <a:t>The more often we eat foods with carbohydrates, the more “acid attacks” our teeth are exposed to, and the more likely we are to develop a cavity.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F8135C7-751E-4F42-BD17-BCFCBC3234C5}" type="slidenum">
              <a:rPr lang="en-US" smtClean="0"/>
              <a:pPr/>
              <a:t>14</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z="1400" smtClean="0">
                <a:latin typeface="Arial" charset="0"/>
              </a:rPr>
              <a:t>The correct answer is D.  Tooth decay is an infectious disease that is caused by bacteria in the mouth.  As it progresses, it causes a hole in the tooth.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21352E3-B866-4479-A261-211912D8E9B9}" type="slidenum">
              <a:rPr lang="en-US" smtClean="0"/>
              <a:pPr/>
              <a:t>15</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Eating small frequent meals, as recommended during pregnancy, can cause an increase in bacteria growth, because they have a nearly continuous food supply.</a:t>
            </a:r>
          </a:p>
          <a:p>
            <a:pPr eaLnBrk="1" hangingPunct="1"/>
            <a:r>
              <a:rPr lang="en-US" sz="1400" smtClean="0"/>
              <a:t>Gingival fluid is the fluid that is normally produced by the gums in the crevice between the gums and teeth.  This fluid contains antibodies and normally has a slightly protective effect.  However, in pregnancy, this fluid contains high levels of hormones.  Some types of bacteria can use these hormones for energy, and they can grow and multiply and cause problems with the gums.  </a:t>
            </a:r>
          </a:p>
          <a:p>
            <a:pPr eaLnBrk="1" hangingPunct="1"/>
            <a:r>
              <a:rPr lang="en-US" sz="1400" smtClean="0"/>
              <a:t>Saliva also contains higher levels of hormone that can trigger bacteria growth. </a:t>
            </a:r>
          </a:p>
          <a:p>
            <a:pPr eaLnBrk="1" hangingPunct="1"/>
            <a:endParaRPr lang="en-US" smtClean="0"/>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33A8235-37B5-427B-9DB5-246F88DF3A89}" type="slidenum">
              <a:rPr lang="en-US" smtClean="0"/>
              <a:pPr/>
              <a:t>16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t>This is a view of the minor gum changes that can occur, often referred to as pregnancy gingivitis.  This condition is easily reversible with increased hygiene and a cleaning.</a:t>
            </a:r>
          </a:p>
          <a:p>
            <a:pPr eaLnBrk="1" hangingPunct="1"/>
            <a:r>
              <a:rPr lang="en-US" smtClean="0"/>
              <a:t>Pregnancy gingivitis can progress to gum disease if it is not treated.  Pregnancy hormones, particularly progesterone, can cause loss of the bone that supports the teeth if gum disease is present.   It is very important to see your dentist to prevent gum disease and bone loss.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891B6FD-F340-439F-9496-F94724F0FE6F}" type="slidenum">
              <a:rPr lang="en-US" smtClean="0"/>
              <a:pPr/>
              <a:t>17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dirty="0" smtClean="0"/>
              <a:t>In about 5 to 10% of women, the increased response of the gums in the presence of pregnancy hormones can cause irritated gum tissue to grow into a lumpy mass known as a pregnancy granuloma (often misnamed a Pregnancy “Tumor”).  These usually start growing during the second trimester and are usually found between the teeth.  They bleed easily and have a red, raw-looking rumpled surface.  If they are small and do not cause any problems, your dentist will probably advise you to wait and see if they go away after the baby is born.  If they do not go away after delivery, they can be removed surgically.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A07F58E-A4BC-41B4-8D21-D387BA23AD62}" type="slidenum">
              <a:rPr lang="en-US" smtClean="0"/>
              <a:pPr/>
              <a:t>18</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t>When a pregnancy granuloma becomes too large, it can get in the way of chewing. They can even cause too much bleeding and become painful.</a:t>
            </a:r>
          </a:p>
          <a:p>
            <a:pPr eaLnBrk="1" hangingPunct="1"/>
            <a:r>
              <a:rPr lang="en-US" smtClean="0"/>
              <a:t> If this happens, your dentist will probably want to remove it right away and clean the teeth around the area thoroughly.</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834FFC6-1F2E-4D7D-999E-24BDCA1E57C2}" type="slidenum">
              <a:rPr lang="en-US" smtClean="0"/>
              <a:pPr/>
              <a:t>19</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t>This pregnant woman has a very large granuloma, and severe irritation of the gums surrounding the other teeth as well.  This lesion will probably have to be removed so the mother can eat and clean her teeth properly.</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A4A1604-2D0C-4D8A-AE51-1C7E67026C53}" type="slidenum">
              <a:rPr lang="en-US" smtClean="0"/>
              <a:pPr/>
              <a:t>2</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533400" y="4416425"/>
            <a:ext cx="5410200" cy="4879975"/>
          </a:xfrm>
          <a:noFill/>
          <a:ln/>
        </p:spPr>
        <p:txBody>
          <a:bodyPr/>
          <a:lstStyle/>
          <a:p>
            <a:pPr eaLnBrk="1" hangingPunct="1"/>
            <a:r>
              <a:rPr lang="en-US" smtClean="0">
                <a:cs typeface="Times New Roman" pitchFamily="18" charset="0"/>
              </a:rPr>
              <a:t>A recent study showed that only about one third of pregnant women visit the dentist while they are pregnant.  Worse yet, only half of the women in the study who reported having a dental problem went to get care.  </a:t>
            </a:r>
          </a:p>
          <a:p>
            <a:pPr eaLnBrk="1" hangingPunct="1"/>
            <a:r>
              <a:rPr lang="en-US" smtClean="0">
                <a:cs typeface="Times New Roman" pitchFamily="18" charset="0"/>
              </a:rPr>
              <a:t> There is no evidence that routine dental examinations or treatment should not be performed during an uncomplicated pregnancy.  In fact, </a:t>
            </a:r>
            <a:r>
              <a:rPr lang="en-US" b="1" u="sng" smtClean="0">
                <a:cs typeface="Times New Roman" pitchFamily="18" charset="0"/>
              </a:rPr>
              <a:t>not</a:t>
            </a:r>
            <a:r>
              <a:rPr lang="en-US" smtClean="0">
                <a:cs typeface="Times New Roman" pitchFamily="18" charset="0"/>
              </a:rPr>
              <a:t> going to the dentist may cause problems such as </a:t>
            </a:r>
            <a:r>
              <a:rPr lang="en-US" smtClean="0"/>
              <a:t>oral infections that can cause the need for emergency care or affect the fetus. </a:t>
            </a:r>
          </a:p>
          <a:p>
            <a:pPr eaLnBrk="1" hangingPunct="1"/>
            <a:r>
              <a:rPr lang="en-US" smtClean="0"/>
              <a:t>You should make sure you have regular check-ups and cleanings any time during pregnancy to keep your mouth as healthy as possible.</a:t>
            </a:r>
          </a:p>
          <a:p>
            <a:pPr eaLnBrk="1" hangingPunct="1"/>
            <a:r>
              <a:rPr lang="en-US" smtClean="0">
                <a:cs typeface="Times New Roman" pitchFamily="18" charset="0"/>
              </a:rPr>
              <a:t>Emergency dental treatment to relieve pain, swelling, bleeding or infection should be sought as soon as possible, no matter what stage of pregnancy.  With today’s technology there is little radiation exposure to the fetus during dental x-rays when both a lead apron and a thyroid shield are used, so don’t worry if they are needed for emergency care.</a:t>
            </a:r>
          </a:p>
          <a:p>
            <a:pPr eaLnBrk="1" hangingPunct="1"/>
            <a:r>
              <a:rPr lang="en-US" smtClean="0"/>
              <a:t>Many women experience morning sickness during the first trimester, and may not be able to tolerate any procedures or instruments in their mouth. The first trimester is when the baby’s organs are developing, so it is best to avoid medication at this time if possible. The third trimester is also difficult for tolerating dental procedures, since lying back in the dental chair tends to be uncomfortable for the mother.  Lying on your back for extended periods can reduce circulation to the fetus by placing pressure on the vein that returns blood from the lower part of the body to the heart. </a:t>
            </a:r>
          </a:p>
          <a:p>
            <a:pPr eaLnBrk="1" hangingPunct="1"/>
            <a:r>
              <a:rPr lang="en-US" smtClean="0"/>
              <a:t>It is probably best to schedule any necessary procedures that are longer than 45 minutes such as multiple fillings or crowns during the second trimester or early in the third trimester.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C6768C4-A242-4280-B312-9D9035BF72C2}" type="slidenum">
              <a:rPr lang="en-US" smtClean="0"/>
              <a:pPr/>
              <a:t>20</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sz="1400" smtClean="0">
                <a:latin typeface="Arial" charset="0"/>
              </a:rPr>
              <a:t>The correct answer is C.  Bleeding, swelling or tenderness are all signs of gum disease.  Keep in mind, though, that some women do not notice any signs until the disease becomes severe.  The only way to know for sure whether you have gum disease is to visit your dentist for an examination.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9B4D616-82A7-480C-98EB-079D2D213CE2}" type="slidenum">
              <a:rPr lang="en-US" smtClean="0"/>
              <a:pPr/>
              <a:t>21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smtClean="0"/>
              <a:t>Morning sickness can cause problems with oral health if the nausea makes it difficult for the pregnant woman to use a toothbrush or floss.  Some women are so sensitive that they have a difficult time tolerating anything placed in the mouth.</a:t>
            </a:r>
          </a:p>
          <a:p>
            <a:pPr eaLnBrk="1" hangingPunct="1"/>
            <a:r>
              <a:rPr lang="en-US" smtClean="0"/>
              <a:t>If this causes a disruption of normal hygiene such as brushing or flossing, the bacteria that are normally present in the mouth are likely to cause pregnancy gingivitis or tooth decay.</a:t>
            </a:r>
          </a:p>
          <a:p>
            <a:pPr eaLnBrk="1" hangingPunct="1"/>
            <a:r>
              <a:rPr lang="en-US" smtClean="0">
                <a:cs typeface="Times New Roman" pitchFamily="18" charset="0"/>
              </a:rPr>
              <a:t>The nausea that is often experienced during the first trimester is sometimes accompanied by vomiting.  </a:t>
            </a:r>
            <a:r>
              <a:rPr lang="en-US" smtClean="0"/>
              <a:t>During the third trimester some women also develop severe heartburn or esophogeal reflux which propels stomach acid up into the mouth.  </a:t>
            </a:r>
            <a:r>
              <a:rPr lang="en-US" smtClean="0">
                <a:cs typeface="Times New Roman" pitchFamily="18" charset="0"/>
              </a:rPr>
              <a:t>Stomach acids irritate the gingival tissue.  Stomach acids also soften the outer layers of tooth enamel allowing it to be removed easily.   If this happens repeatedly the enamel will become thinned.  This process is called dental erosion.</a:t>
            </a:r>
          </a:p>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CD91C53D-2CBC-46CC-AFED-0E6C2C30AF93}" type="slidenum">
              <a:rPr lang="en-US" smtClean="0"/>
              <a:pPr/>
              <a:t>22</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smtClean="0">
                <a:cs typeface="Times New Roman" pitchFamily="18" charset="0"/>
              </a:rPr>
              <a:t>Tooth brushing should never be performed immediately after the mouth is exposed to stomach acid.  The brushing action can remove the softened outer layer of enamel, causing it to thin.</a:t>
            </a:r>
          </a:p>
          <a:p>
            <a:pPr eaLnBrk="1" hangingPunct="1"/>
            <a:r>
              <a:rPr lang="en-US" smtClean="0">
                <a:cs typeface="Times New Roman" pitchFamily="18" charset="0"/>
              </a:rPr>
              <a:t>Rinsing with a solution of water that contains baking soda will neutralize the acid and allow the saliva to remineralize the tooth.  If baking soda is not available, liquid antacids or plain water may be used.  </a:t>
            </a:r>
          </a:p>
          <a:p>
            <a:pPr eaLnBrk="1" hangingPunct="1"/>
            <a:r>
              <a:rPr lang="en-US" smtClean="0">
                <a:cs typeface="Times New Roman" pitchFamily="18" charset="0"/>
              </a:rPr>
              <a:t>Studies have shown that eating a small piece of cheese will quickly neutralize acids in the mouth and boost calcium levels, helping to protect the teeth from damage.</a:t>
            </a:r>
          </a:p>
          <a:p>
            <a:pPr eaLnBrk="1" hangingPunct="1"/>
            <a:r>
              <a:rPr lang="en-US" smtClean="0">
                <a:cs typeface="Times New Roman" pitchFamily="18" charset="0"/>
              </a:rPr>
              <a:t>If acid exposure happens repeatedly on a daily basis, tell your dentist.  You may need a fluoride mouth rinse or prescription fluoride gel to prevent dental erosion.  </a:t>
            </a:r>
          </a:p>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B532654-A424-42F7-8732-049E9639FAEE}" type="slidenum">
              <a:rPr lang="en-US" smtClean="0"/>
              <a:pPr/>
              <a:t>23</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smtClean="0"/>
              <a:t>Many studies have shown that women who have a preterm delivery are more likely to have had gum disease during pregnancy.  This makes sense because gum disease is a bacterial infection.  It has long been known that infections in other areas of the body can cause preterm labor and delivery.  Disease-causing bacteria produce toxins that pass into the bloodstream and cause the body to produce chemicals to try to fight off the disease process.  These chemicals are the same ones that can induce contractions.</a:t>
            </a:r>
          </a:p>
          <a:p>
            <a:pPr eaLnBrk="1" hangingPunct="1"/>
            <a:endParaRPr lang="en-US" smtClean="0"/>
          </a:p>
          <a:p>
            <a:pPr eaLnBrk="1" hangingPunct="1"/>
            <a:r>
              <a:rPr lang="en-US" smtClean="0"/>
              <a:t>Ide M, Papapanou PN. J Periodontol. 2013 Apr;84(4 Suppl):S181-94. Epidemiology of association between maternal periodontal disease and adverse pregnancy outcomes - systematic review.</a:t>
            </a:r>
          </a:p>
          <a:p>
            <a:pPr eaLnBrk="1" hangingPunct="1"/>
            <a:r>
              <a:rPr lang="en-US" smtClean="0"/>
              <a:t>Takeuchi N, Ekuni D, Irie K, Furuta M, Tomofuji T, Morita M, Watanabe T.  Arch Gynecol Obstet. 2013 May;287(5):951-7. Relationship between periodontal inflammation and fetal growth in pregnant women: a cross-sectional study.</a:t>
            </a:r>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B4DAFBE-5F19-45CA-89F1-24695D330481}" type="slidenum">
              <a:rPr lang="en-US" smtClean="0"/>
              <a:pPr/>
              <a:t>24</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smtClean="0"/>
              <a:t>It is very important to maintain good oral hygiene practices to prevent both dental decay and gum disease.  </a:t>
            </a:r>
          </a:p>
          <a:p>
            <a:pPr eaLnBrk="1" hangingPunct="1"/>
            <a:r>
              <a:rPr lang="en-US" sz="1000" smtClean="0"/>
              <a:t>Dental floss prevents both dental decay on contact surfaces and gum disease.  Ideally, flossing should be performed once per day, before brushing.   Brushing should be performed at least twice daily with fluoridated toothpaste.  Fluoride remineralizes (hardens) any areas of the tooth enamel that have been weakened by bacterial acids.   There is no need to rinse the mouth after brushing.  In fact, NOT rinsing allows the fluoride to remain in contact with the tooth surfaces, where it is most effective. </a:t>
            </a:r>
          </a:p>
          <a:p>
            <a:pPr eaLnBrk="1" hangingPunct="1"/>
            <a:r>
              <a:rPr lang="en-US" sz="1000" smtClean="0"/>
              <a:t>American Dental Association approved antibacterial mouth rinses are very helpful for fighting gingivitis.  If you have gum disease, your dentist may want to prescribe a stronger mouth rinse that has chlorhexidine in it.</a:t>
            </a:r>
          </a:p>
          <a:p>
            <a:pPr eaLnBrk="1" hangingPunct="1"/>
            <a:r>
              <a:rPr lang="en-US" sz="1000" smtClean="0"/>
              <a:t>Xylitol is a natural sweetener that is found in fruits and vegetables such as plums, strawberries and raspberries.  It is usually made from certain hardwoods such as the birch tree. </a:t>
            </a:r>
          </a:p>
          <a:p>
            <a:pPr eaLnBrk="1" hangingPunct="1"/>
            <a:r>
              <a:rPr lang="en-US" sz="1000" smtClean="0"/>
              <a:t>Xylitol:</a:t>
            </a:r>
          </a:p>
          <a:p>
            <a:pPr eaLnBrk="1" hangingPunct="1"/>
            <a:r>
              <a:rPr lang="en-US" sz="1000" smtClean="0"/>
              <a:t>• Blocks bacteria from producing the acids that cause tooth decay</a:t>
            </a:r>
          </a:p>
          <a:p>
            <a:pPr eaLnBrk="1" hangingPunct="1"/>
            <a:r>
              <a:rPr lang="en-US" sz="1000" smtClean="0"/>
              <a:t>• Decreases the levels of cavity-causing bacteria</a:t>
            </a:r>
          </a:p>
          <a:p>
            <a:pPr eaLnBrk="1" hangingPunct="1"/>
            <a:r>
              <a:rPr lang="en-US" sz="1000" smtClean="0"/>
              <a:t>• Decreases plaque formation by bacteria on the teeth</a:t>
            </a:r>
          </a:p>
          <a:p>
            <a:pPr eaLnBrk="1" hangingPunct="1"/>
            <a:r>
              <a:rPr lang="en-US" sz="1000" smtClean="0"/>
              <a:t>• Enhances remineralization (hardening) of weakened tooth structure</a:t>
            </a:r>
          </a:p>
          <a:p>
            <a:pPr eaLnBrk="1" hangingPunct="1"/>
            <a:r>
              <a:rPr lang="en-US" sz="1000" smtClean="0"/>
              <a:t>• Must be chewed for only 5-10 minutes after meals and snacks (4-5 times a day) for best effect.</a:t>
            </a:r>
          </a:p>
          <a:p>
            <a:pPr eaLnBrk="1" hangingPunct="1"/>
            <a:r>
              <a:rPr lang="en-US" sz="1000" smtClean="0"/>
              <a:t>Keeping your regular dental exam schedule allows your dentist to detect and treat any problems that may develop during your pregnancy.</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F95D4A9D-AC03-4A05-836B-8FC55EEEADB3}" type="slidenum">
              <a:rPr lang="en-US" smtClean="0"/>
              <a:pPr/>
              <a:t>25</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B vitamins are important for maintaining the health of oral tissues such as the lining of the mouth and tongue.   One B vitamin, Folic acid, appears to be important in the prevention of cleft lip and palate in the developing baby.  Cleft lip can form by the 8</a:t>
            </a:r>
            <a:r>
              <a:rPr lang="en-US" baseline="30000" smtClean="0"/>
              <a:t>th</a:t>
            </a:r>
            <a:r>
              <a:rPr lang="en-US" smtClean="0"/>
              <a:t> week, and cleft palate by the 12</a:t>
            </a:r>
            <a:r>
              <a:rPr lang="en-US" baseline="30000" smtClean="0"/>
              <a:t>th</a:t>
            </a:r>
            <a:r>
              <a:rPr lang="en-US" smtClean="0"/>
              <a:t> week.  The majority of studies have shown that an adequate intake of folate (folic acid) reduces the chances of having clefting problems, even in mothers who have a genetic predisposition for orofacial clefting.  </a:t>
            </a:r>
          </a:p>
          <a:p>
            <a:pPr eaLnBrk="1" hangingPunct="1"/>
            <a:endParaRPr lang="en-US" smtClean="0"/>
          </a:p>
          <a:p>
            <a:pPr eaLnBrk="1" hangingPunct="1"/>
            <a:r>
              <a:rPr lang="en-US" smtClean="0"/>
              <a:t>Fiber, Protein and Vitamin C are important for healthy saliva that can protect teeth from decay.  </a:t>
            </a:r>
          </a:p>
          <a:p>
            <a:pPr eaLnBrk="1" hangingPunct="1"/>
            <a:r>
              <a:rPr lang="en-US" smtClean="0"/>
              <a:t>It also helps maintain healthy gums during pregnancy.</a:t>
            </a:r>
          </a:p>
          <a:p>
            <a:pPr eaLnBrk="1" hangingPunct="1"/>
            <a:r>
              <a:rPr lang="en-US" smtClean="0"/>
              <a:t>Vitamin D and Calcium are important for both the health of the mother’s bones and teeth and the proper development of the baby’s bones and teeth.</a:t>
            </a:r>
          </a:p>
          <a:p>
            <a:pPr eaLnBrk="1" hangingPunct="1"/>
            <a:endParaRPr lang="en-US" smtClean="0"/>
          </a:p>
          <a:p>
            <a:pPr eaLnBrk="1" hangingPunct="1"/>
            <a:r>
              <a:rPr lang="en-US" smtClean="0"/>
              <a:t>Substituting fruits and vegetables for starchy, high carbohydrate snacks will decrease your chances of tooth decay and increase your intake of vitamins and minerals.</a:t>
            </a:r>
          </a:p>
          <a:p>
            <a:pPr eaLnBrk="1" hangingPunct="1"/>
            <a:endParaRPr lang="en-US" smtClean="0"/>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7AEA555-2D20-4D2D-A8B5-3110E3C3B7C3}" type="slidenum">
              <a:rPr lang="en-US" smtClean="0"/>
              <a:pPr/>
              <a:t>26</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z="1400" smtClean="0"/>
              <a:t>The correct answer is E.  Oral diseases during pregnancy can be prevented by brushing 2-3 times daily with fluoridated toothpaste, and eating nutritious foods that provide vitamins and are low in sugar.  If you have problems with vomiting or acid reflux, you would probably also benefit from using a fluoride rinse.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7520D3B-6244-4E2D-BE3C-BF25BD02E448}" type="slidenum">
              <a:rPr lang="en-US" smtClean="0"/>
              <a:pPr/>
              <a:t>27</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BF30DFC-95DE-4271-9330-240B85BE2EBE}" type="slidenum">
              <a:rPr lang="en-US" smtClean="0"/>
              <a:pPr/>
              <a:t>3</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Overall, the majority of drugs commonly used in dentistry are considered safe to use during pregnancy.  Commonly used antibiotics considered safe are penicillin, amoxicillin, cephalexins, erythromycins</a:t>
            </a:r>
          </a:p>
          <a:p>
            <a:pPr eaLnBrk="1" hangingPunct="1"/>
            <a:r>
              <a:rPr lang="en-US" smtClean="0"/>
              <a:t>Pain and fever relief is important during pregnancy.  Untreated fever can cause problems with the baby’s development, especially during the first trimester.  Severe pain can cause intense stress, leading to high levels of stress hormones and increased blood pressure, neither of which are good for your baby.  Acetaminophen (Tylenol) is usually recommended for pain.  Your dentist will probably want to contact your obstetrician if it is necessary to give you a stronger pain medication that contains narcotics, or a different antibiotic so make sure you bring the information on how to contact the physician who is providing your prenatal care with you to the dentist.</a:t>
            </a:r>
          </a:p>
          <a:p>
            <a:pPr eaLnBrk="1" hangingPunct="1"/>
            <a:r>
              <a:rPr lang="en-US" smtClean="0"/>
              <a:t>Aspirin or nonsteroidal anti-inflammatory drugs like Motrin or Advil can cause bleeding problems and other problems, and should be avoided.  </a:t>
            </a:r>
          </a:p>
          <a:p>
            <a:pPr eaLnBrk="1" hangingPunct="1"/>
            <a:r>
              <a:rPr lang="en-US" smtClean="0"/>
              <a:t>You should never take any drugs that are in the tetracycline family, as they can cause damage to the baby’s developing teeth.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9188E22-A537-43EC-B358-44C4024D3DEE}" type="slidenum">
              <a:rPr lang="en-US" smtClean="0"/>
              <a:pPr/>
              <a:t>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The primary teeth begin to form around the 4th week in utero with mineralization (hardening) beginning around the 4th month of fetal development. </a:t>
            </a:r>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Cleft lip can form by the 8</a:t>
            </a:r>
            <a:r>
              <a:rPr lang="en-US" baseline="30000" dirty="0" smtClean="0"/>
              <a:t>th</a:t>
            </a:r>
            <a:r>
              <a:rPr lang="en-US" dirty="0" smtClean="0"/>
              <a:t> week, and cleft palate by the 12</a:t>
            </a:r>
            <a:r>
              <a:rPr lang="en-US" baseline="30000" dirty="0" smtClean="0"/>
              <a:t>th</a:t>
            </a:r>
            <a:r>
              <a:rPr lang="en-US" dirty="0" smtClean="0"/>
              <a:t> week, especially in mothers who have a genetic predisposition for orofacial </a:t>
            </a:r>
            <a:r>
              <a:rPr lang="en-US" dirty="0" err="1" smtClean="0"/>
              <a:t>clefting</a:t>
            </a:r>
            <a:r>
              <a:rPr lang="en-US" dirty="0" smtClean="0"/>
              <a:t>.  This is very important, because babies with cleft lip, and especially cleft palate, have a difficult time eating.  These defects are usually accompanied by funny-shaped or missing teeth if they involve the gum area.  These defects usually require multiple corrective surgeries throughout childhood.  Infants with cleft palate can get fluid in the middle ear, which can cause infections and hearing loss. </a:t>
            </a:r>
          </a:p>
          <a:p>
            <a:r>
              <a:rPr lang="en-US" smtClean="0"/>
              <a:t>http://www.cdc.gov/ncbddd/birthdefects/cleftlip.html </a:t>
            </a:r>
            <a:endParaRPr lang="en-US" dirty="0"/>
          </a:p>
        </p:txBody>
      </p:sp>
      <p:sp>
        <p:nvSpPr>
          <p:cNvPr id="4" name="Slide Number Placeholder 3"/>
          <p:cNvSpPr>
            <a:spLocks noGrp="1"/>
          </p:cNvSpPr>
          <p:nvPr>
            <p:ph type="sldNum" sz="quarter" idx="10"/>
          </p:nvPr>
        </p:nvSpPr>
        <p:spPr/>
        <p:txBody>
          <a:bodyPr/>
          <a:lstStyle/>
          <a:p>
            <a:pPr>
              <a:defRPr/>
            </a:pPr>
            <a:fld id="{0716B6C8-0605-4E36-95A0-01B1F48B7231}" type="slidenum">
              <a:rPr lang="en-US" smtClean="0"/>
              <a:pPr>
                <a:defRPr/>
              </a:pPr>
              <a:t>5</a:t>
            </a:fld>
            <a:endParaRPr lang="en-US"/>
          </a:p>
        </p:txBody>
      </p:sp>
    </p:spTree>
    <p:extLst>
      <p:ext uri="{BB962C8B-B14F-4D97-AF65-F5344CB8AC3E}">
        <p14:creationId xmlns:p14="http://schemas.microsoft.com/office/powerpoint/2010/main" val="371294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892C909-1747-4E89-8F2B-741D3721933D}" type="slidenum">
              <a:rPr lang="en-US" smtClean="0"/>
              <a:pPr/>
              <a:t>6</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Enamel Hypoplasia is caused when something disrupts the cells that are forming the teeth.  The affected area can be deformed or weakened or even missing altogether.  These areas of the teeth can develop cavities very easily.  It can happen due to illness or problems that occur during pregnancy or early in an infant’s life.</a:t>
            </a:r>
          </a:p>
          <a:p>
            <a:pPr eaLnBrk="1" hangingPunct="1"/>
            <a:r>
              <a:rPr lang="en-US" smtClean="0"/>
              <a:t>Common causes are untreated fevers or premature birth/ low birth weight.</a:t>
            </a:r>
          </a:p>
          <a:p>
            <a:pPr eaLnBrk="1" hangingPunct="1"/>
            <a:r>
              <a:rPr lang="en-US" smtClean="0"/>
              <a:t>New research has found that low vitamin D levels during pregnancy can also prevent proper tooth calcification, leading to enamel defects in baby teeth.</a:t>
            </a:r>
          </a:p>
          <a:p>
            <a:pPr eaLnBrk="1" hangingPunct="1"/>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10C40CF-F6FD-42DA-8C69-27135DB38F8C}" type="slidenum">
              <a:rPr lang="en-US" smtClean="0"/>
              <a:pPr/>
              <a:t>7</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z="1400" smtClean="0"/>
              <a:t>This game is a good way to get the group involved in your presentation.</a:t>
            </a:r>
          </a:p>
          <a:p>
            <a:pPr eaLnBrk="1" hangingPunct="1"/>
            <a:r>
              <a:rPr lang="en-US" sz="1400" smtClean="0"/>
              <a:t>Divide t</a:t>
            </a:r>
            <a:r>
              <a:rPr lang="en-US" sz="1400" smtClean="0">
                <a:cs typeface="Times New Roman" pitchFamily="18" charset="0"/>
              </a:rPr>
              <a:t>he group into two teams.  Each team is to come up with an answer for each question presented.  Keep score of the correct answers for each team.</a:t>
            </a:r>
          </a:p>
          <a:p>
            <a:pPr eaLnBrk="1" hangingPunct="1"/>
            <a:r>
              <a:rPr lang="en-US" sz="1400" smtClean="0"/>
              <a:t>The correct answer here is D.  The second trimester is the easiest time to tolerate a dental procedure, but you can go to the dentist</a:t>
            </a:r>
            <a:r>
              <a:rPr lang="en-US" sz="1400" u="sng" smtClean="0"/>
              <a:t> any</a:t>
            </a:r>
            <a:r>
              <a:rPr lang="en-US" sz="1400" smtClean="0"/>
              <a:t> time for an exam, a cleaning or a dental emergency procedure such as a root canal.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4193DB3-A66F-4317-9895-903BB1EB480F}" type="slidenum">
              <a:rPr lang="en-US" smtClean="0"/>
              <a:pPr/>
              <a:t>8</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z="1400" smtClean="0"/>
              <a:t>Hormone changes, mainly estrogen and progesterone, can cause many changes in the mouth</a:t>
            </a:r>
          </a:p>
          <a:p>
            <a:pPr eaLnBrk="1" hangingPunct="1"/>
            <a:r>
              <a:rPr lang="en-US" sz="1400" smtClean="0"/>
              <a:t>The same hormones that increase ligament laxity in other joints during pregnancy can also cause increased mobility of the teeth.  Severe mobility, however, may be a sign of severe periodontal disease and should be evaluated by a dentist as soon as possible.</a:t>
            </a:r>
          </a:p>
          <a:p>
            <a:pPr eaLnBrk="1" hangingPunct="1"/>
            <a:r>
              <a:rPr lang="en-US" sz="1400" smtClean="0"/>
              <a:t>Hormonal changes can also cause changes in saliva flow, either increasing or decreasing it.  Changes in the quantity and quality can also occur, making it less protective.</a:t>
            </a:r>
          </a:p>
          <a:p>
            <a:pPr eaLnBrk="1" hangingPunct="1"/>
            <a:r>
              <a:rPr lang="en-US" sz="1400" smtClean="0"/>
              <a:t>Some types of bacteria that normally live in the mouth increase in numbers during pregnancy.  These bacteria can cause tooth decay or gum disease.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127A36D-ECA9-4A40-AD02-C3030A070DEA}" type="slidenum">
              <a:rPr lang="en-US" smtClean="0"/>
              <a:pPr/>
              <a:t>9</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cs typeface="Times New Roman" pitchFamily="18" charset="0"/>
              </a:rPr>
              <a:t>One of the body’s primary defenses against tooth decay is saliva.  Saliva contains proteins and electrolytes that buffer and neutralize bacterial acids.  It also contains the minerals calcium and phosphorus, which help to remineralize (harden) teeth. </a:t>
            </a:r>
          </a:p>
          <a:p>
            <a:pPr eaLnBrk="1" hangingPunct="1"/>
            <a:r>
              <a:rPr lang="en-US" smtClean="0">
                <a:cs typeface="Times New Roman" pitchFamily="18" charset="0"/>
              </a:rPr>
              <a:t>During pregnancy, saliva composition may show a decrease in buffering ability and calcium levels.  </a:t>
            </a:r>
          </a:p>
          <a:p>
            <a:pPr eaLnBrk="1" hangingPunct="1"/>
            <a:r>
              <a:rPr lang="en-US" smtClean="0">
                <a:cs typeface="Times New Roman" pitchFamily="18" charset="0"/>
              </a:rPr>
              <a:t>During pregnancy, saliva may develop a lower pH or become more acidic.  This change has been shown to be associated with increased levels of decay-causing bacteria.</a:t>
            </a:r>
          </a:p>
          <a:p>
            <a:pPr eaLnBrk="1" hangingPunct="1"/>
            <a:r>
              <a:rPr lang="en-US" smtClean="0"/>
              <a:t>Decreased saliva flow can cause dry mouth or Xerostomia.  Some women experience the opposite problem of excessive salivation, or Pryalism.</a:t>
            </a:r>
            <a:endParaRPr lang="en-US" smtClean="0">
              <a:cs typeface="Times New Roman" pitchFamily="18" charset="0"/>
            </a:endParaRPr>
          </a:p>
          <a:p>
            <a:pPr eaLnBrk="1" hangingPunct="1"/>
            <a:r>
              <a:rPr lang="en-US" smtClean="0">
                <a:cs typeface="Times New Roman" pitchFamily="18" charset="0"/>
              </a:rPr>
              <a:t>Any of these changes in saliva may increase a woman’s susceptibility to tooth decay, so maintaining good oral hygiene habits becomes particularly important.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TextBox 2"/>
          <p:cNvSpPr txBox="1"/>
          <p:nvPr userDrawn="1"/>
        </p:nvSpPr>
        <p:spPr>
          <a:xfrm>
            <a:off x="4060825" y="6607175"/>
            <a:ext cx="1025525" cy="231775"/>
          </a:xfrm>
          <a:prstGeom prst="rect">
            <a:avLst/>
          </a:prstGeom>
          <a:noFill/>
        </p:spPr>
        <p:txBody>
          <a:bodyPr wrap="none">
            <a:spAutoFit/>
          </a:bodyPr>
          <a:lstStyle/>
          <a:p>
            <a:pPr>
              <a:defRPr/>
            </a:pPr>
            <a:r>
              <a:rPr lang="en-US" sz="900" dirty="0">
                <a:latin typeface="+mj-lt"/>
              </a:rPr>
              <a:t>UNCLASSIFIED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4825"/>
            <a:ext cx="8229600" cy="791499"/>
          </a:xfrm>
          <a:prstGeom prst="rect">
            <a:avLst/>
          </a:prstGeom>
        </p:spPr>
        <p:txBody>
          <a:bodyPr/>
          <a:lstStyle>
            <a:lvl1pPr>
              <a:defRPr sz="2000"/>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1"/>
          <p:cNvSpPr>
            <a:spLocks noGrp="1"/>
          </p:cNvSpPr>
          <p:nvPr>
            <p:ph type="title"/>
          </p:nvPr>
        </p:nvSpPr>
        <p:spPr>
          <a:xfrm>
            <a:off x="456596" y="920027"/>
            <a:ext cx="8230810" cy="518218"/>
          </a:xfrm>
        </p:spPr>
        <p:txBody>
          <a:bodyPr>
            <a:spAutoFit/>
          </a:bodyPr>
          <a:lstStyle>
            <a:lvl1pPr>
              <a:defRPr sz="2800"/>
            </a:lvl1p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6597" y="1570138"/>
            <a:ext cx="4042833" cy="4525863"/>
          </a:xfrm>
          <a:prstGeom prst="rect">
            <a:avLst/>
          </a:prstGeom>
        </p:spPr>
        <p:txBody>
          <a:bodyPr/>
          <a:lstStyle>
            <a:lvl1pPr>
              <a:defRPr sz="2000"/>
            </a:lvl1pPr>
            <a:lvl2pPr>
              <a:defRPr sz="1800"/>
            </a:lvl2pPr>
            <a:lvl3pPr>
              <a:defRPr sz="1600"/>
            </a:lvl3pPr>
            <a:lvl4pPr>
              <a:defRPr sz="1400"/>
            </a:lvl4pPr>
            <a:lvl5pPr>
              <a:defRPr sz="14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4573" y="1570138"/>
            <a:ext cx="4042833" cy="4525863"/>
          </a:xfrm>
          <a:prstGeom prst="rect">
            <a:avLst/>
          </a:prstGeom>
        </p:spPr>
        <p:txBody>
          <a:bodyPr/>
          <a:lstStyle>
            <a:lvl1pPr>
              <a:defRPr sz="2000"/>
            </a:lvl1pPr>
            <a:lvl2pPr>
              <a:defRPr sz="1800"/>
            </a:lvl2pPr>
            <a:lvl3pPr>
              <a:defRPr sz="1600"/>
            </a:lvl3pPr>
            <a:lvl4pPr>
              <a:defRPr sz="1400"/>
            </a:lvl4pPr>
            <a:lvl5pPr>
              <a:defRPr sz="14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itle 1"/>
          <p:cNvSpPr>
            <a:spLocks noGrp="1"/>
          </p:cNvSpPr>
          <p:nvPr>
            <p:ph type="title"/>
          </p:nvPr>
        </p:nvSpPr>
        <p:spPr>
          <a:xfrm>
            <a:off x="456596" y="712270"/>
            <a:ext cx="8230810" cy="456671"/>
          </a:xfrm>
        </p:spPr>
        <p:txBody>
          <a:bodyPr>
            <a:spAutoFit/>
          </a:bodyPr>
          <a:lstStyle>
            <a:lvl1pPr>
              <a:defRPr sz="2400">
                <a:solidFill>
                  <a:srgbClr val="590D25"/>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1"/>
          <p:cNvSpPr>
            <a:spLocks noGrp="1"/>
          </p:cNvSpPr>
          <p:nvPr>
            <p:ph type="title"/>
          </p:nvPr>
        </p:nvSpPr>
        <p:spPr>
          <a:xfrm>
            <a:off x="456596" y="920027"/>
            <a:ext cx="8230810" cy="518218"/>
          </a:xfrm>
        </p:spPr>
        <p:txBody>
          <a:bodyPr>
            <a:spAutoFit/>
          </a:bodyPr>
          <a:lstStyle>
            <a:lvl1pPr>
              <a:defRPr sz="2800">
                <a:solidFill>
                  <a:srgbClr val="590D25"/>
                </a:solidFill>
              </a:defRPr>
            </a:lvl1p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6"/>
          <p:cNvSpPr>
            <a:spLocks noGrp="1" noChangeArrowheads="1"/>
          </p:cNvSpPr>
          <p:nvPr>
            <p:ph type="title"/>
          </p:nvPr>
        </p:nvSpPr>
        <p:spPr bwMode="auto">
          <a:xfrm>
            <a:off x="457200" y="868363"/>
            <a:ext cx="8229600" cy="592137"/>
          </a:xfrm>
          <a:prstGeom prst="rect">
            <a:avLst/>
          </a:prstGeom>
          <a:noFill/>
          <a:ln w="9525">
            <a:noFill/>
            <a:miter lim="800000"/>
            <a:headEnd/>
            <a:tailEnd/>
          </a:ln>
        </p:spPr>
        <p:txBody>
          <a:bodyPr vert="horz" wrap="square" lIns="86486" tIns="43243" rIns="86486" bIns="43243" numCol="1" anchor="ctr" anchorCtr="0" compatLnSpc="1">
            <a:prstTxWarp prst="textNoShape">
              <a:avLst/>
            </a:prstTxWarp>
          </a:bodyPr>
          <a:lstStyle/>
          <a:p>
            <a:pPr lvl="0"/>
            <a:r>
              <a:rPr lang="en-US" smtClean="0"/>
              <a:t>Click to edit Master title style</a:t>
            </a:r>
          </a:p>
        </p:txBody>
      </p:sp>
      <p:pic>
        <p:nvPicPr>
          <p:cNvPr id="1028" name="Picture 18" descr="APHC PP_bottom bar.jpg"/>
          <p:cNvPicPr>
            <a:picLocks noChangeAspect="1"/>
          </p:cNvPicPr>
          <p:nvPr/>
        </p:nvPicPr>
        <p:blipFill>
          <a:blip r:embed="rId7" cstate="print"/>
          <a:srcRect/>
          <a:stretch>
            <a:fillRect/>
          </a:stretch>
        </p:blipFill>
        <p:spPr bwMode="auto">
          <a:xfrm>
            <a:off x="0" y="6510338"/>
            <a:ext cx="9144000" cy="39687"/>
          </a:xfrm>
          <a:prstGeom prst="rect">
            <a:avLst/>
          </a:prstGeom>
          <a:noFill/>
          <a:ln w="9525">
            <a:noFill/>
            <a:miter lim="800000"/>
            <a:headEnd/>
            <a:tailEnd/>
          </a:ln>
        </p:spPr>
      </p:pic>
      <p:sp>
        <p:nvSpPr>
          <p:cNvPr id="6" name="TextBox 5"/>
          <p:cNvSpPr txBox="1"/>
          <p:nvPr userDrawn="1"/>
        </p:nvSpPr>
        <p:spPr>
          <a:xfrm>
            <a:off x="127000" y="6592888"/>
            <a:ext cx="2027238" cy="246062"/>
          </a:xfrm>
          <a:prstGeom prst="rect">
            <a:avLst/>
          </a:prstGeom>
          <a:noFill/>
        </p:spPr>
        <p:txBody>
          <a:bodyPr wrap="none">
            <a:spAutoFit/>
          </a:bodyPr>
          <a:lstStyle/>
          <a:p>
            <a:pPr>
              <a:defRPr/>
            </a:pPr>
            <a:r>
              <a:rPr lang="en-US" sz="1000" dirty="0">
                <a:latin typeface="+mj-lt"/>
              </a:rPr>
              <a:t>Pregnancy and Your Oral Health</a:t>
            </a:r>
          </a:p>
        </p:txBody>
      </p:sp>
      <p:sp>
        <p:nvSpPr>
          <p:cNvPr id="7" name="TextBox 6"/>
          <p:cNvSpPr txBox="1"/>
          <p:nvPr userDrawn="1"/>
        </p:nvSpPr>
        <p:spPr>
          <a:xfrm>
            <a:off x="4060825" y="6607175"/>
            <a:ext cx="1025525" cy="231775"/>
          </a:xfrm>
          <a:prstGeom prst="rect">
            <a:avLst/>
          </a:prstGeom>
          <a:noFill/>
        </p:spPr>
        <p:txBody>
          <a:bodyPr wrap="none">
            <a:spAutoFit/>
          </a:bodyPr>
          <a:lstStyle/>
          <a:p>
            <a:pPr>
              <a:defRPr/>
            </a:pPr>
            <a:r>
              <a:rPr lang="en-US" sz="900" dirty="0">
                <a:latin typeface="+mj-lt"/>
              </a:rPr>
              <a:t>UNCLASSIFIED</a:t>
            </a:r>
          </a:p>
        </p:txBody>
      </p:sp>
    </p:spTree>
  </p:cSld>
  <p:clrMap bg1="lt1" tx1="dk1" bg2="lt2" tx2="dk2" accent1="accent1" accent2="accent2" accent3="accent3" accent4="accent4" accent5="accent5" accent6="accent6" hlink="hlink" folHlink="folHlink"/>
  <p:sldLayoutIdLst>
    <p:sldLayoutId id="2147483755" r:id="rId1"/>
    <p:sldLayoutId id="2147483751" r:id="rId2"/>
    <p:sldLayoutId id="2147483752" r:id="rId3"/>
    <p:sldLayoutId id="2147483753" r:id="rId4"/>
    <p:sldLayoutId id="2147483754" r:id="rId5"/>
  </p:sldLayoutIdLst>
  <p:txStyles>
    <p:titleStyle>
      <a:lvl1pPr algn="ctr" rtl="0" eaLnBrk="0" fontAlgn="base" hangingPunct="0">
        <a:spcBef>
          <a:spcPct val="0"/>
        </a:spcBef>
        <a:spcAft>
          <a:spcPct val="0"/>
        </a:spcAft>
        <a:defRPr sz="2800" b="1">
          <a:solidFill>
            <a:srgbClr val="590D25"/>
          </a:solidFill>
          <a:latin typeface="+mj-lt"/>
          <a:ea typeface="+mj-ea"/>
          <a:cs typeface="+mj-cs"/>
        </a:defRPr>
      </a:lvl1pPr>
      <a:lvl2pPr algn="ctr" rtl="0" eaLnBrk="0" fontAlgn="base" hangingPunct="0">
        <a:spcBef>
          <a:spcPct val="0"/>
        </a:spcBef>
        <a:spcAft>
          <a:spcPct val="0"/>
        </a:spcAft>
        <a:defRPr sz="2800" b="1">
          <a:solidFill>
            <a:srgbClr val="590D25"/>
          </a:solidFill>
          <a:latin typeface="Arial" charset="0"/>
        </a:defRPr>
      </a:lvl2pPr>
      <a:lvl3pPr algn="ctr" rtl="0" eaLnBrk="0" fontAlgn="base" hangingPunct="0">
        <a:spcBef>
          <a:spcPct val="0"/>
        </a:spcBef>
        <a:spcAft>
          <a:spcPct val="0"/>
        </a:spcAft>
        <a:defRPr sz="2800" b="1">
          <a:solidFill>
            <a:srgbClr val="590D25"/>
          </a:solidFill>
          <a:latin typeface="Arial" charset="0"/>
        </a:defRPr>
      </a:lvl3pPr>
      <a:lvl4pPr algn="ctr" rtl="0" eaLnBrk="0" fontAlgn="base" hangingPunct="0">
        <a:spcBef>
          <a:spcPct val="0"/>
        </a:spcBef>
        <a:spcAft>
          <a:spcPct val="0"/>
        </a:spcAft>
        <a:defRPr sz="2800" b="1">
          <a:solidFill>
            <a:srgbClr val="590D25"/>
          </a:solidFill>
          <a:latin typeface="Arial" charset="0"/>
        </a:defRPr>
      </a:lvl4pPr>
      <a:lvl5pPr algn="ctr" rtl="0" eaLnBrk="0" fontAlgn="base" hangingPunct="0">
        <a:spcBef>
          <a:spcPct val="0"/>
        </a:spcBef>
        <a:spcAft>
          <a:spcPct val="0"/>
        </a:spcAft>
        <a:defRPr sz="2800" b="1">
          <a:solidFill>
            <a:srgbClr val="590D25"/>
          </a:solidFill>
          <a:latin typeface="Arial" charset="0"/>
        </a:defRPr>
      </a:lvl5pPr>
      <a:lvl6pPr marL="432427" algn="ctr" defTabSz="914403" rtl="0" eaLnBrk="1" fontAlgn="base" hangingPunct="1">
        <a:spcBef>
          <a:spcPct val="0"/>
        </a:spcBef>
        <a:spcAft>
          <a:spcPct val="0"/>
        </a:spcAft>
        <a:defRPr sz="3000" b="1">
          <a:solidFill>
            <a:srgbClr val="660033"/>
          </a:solidFill>
          <a:latin typeface="Arial" charset="0"/>
        </a:defRPr>
      </a:lvl6pPr>
      <a:lvl7pPr marL="864854" algn="ctr" defTabSz="914403" rtl="0" eaLnBrk="1" fontAlgn="base" hangingPunct="1">
        <a:spcBef>
          <a:spcPct val="0"/>
        </a:spcBef>
        <a:spcAft>
          <a:spcPct val="0"/>
        </a:spcAft>
        <a:defRPr sz="3000" b="1">
          <a:solidFill>
            <a:srgbClr val="660033"/>
          </a:solidFill>
          <a:latin typeface="Arial" charset="0"/>
        </a:defRPr>
      </a:lvl7pPr>
      <a:lvl8pPr marL="1297280" algn="ctr" defTabSz="914403" rtl="0" eaLnBrk="1" fontAlgn="base" hangingPunct="1">
        <a:spcBef>
          <a:spcPct val="0"/>
        </a:spcBef>
        <a:spcAft>
          <a:spcPct val="0"/>
        </a:spcAft>
        <a:defRPr sz="3000" b="1">
          <a:solidFill>
            <a:srgbClr val="660033"/>
          </a:solidFill>
          <a:latin typeface="Arial" charset="0"/>
        </a:defRPr>
      </a:lvl8pPr>
      <a:lvl9pPr marL="1729708" algn="ctr" defTabSz="914403" rtl="0" eaLnBrk="1" fontAlgn="base" hangingPunct="1">
        <a:spcBef>
          <a:spcPct val="0"/>
        </a:spcBef>
        <a:spcAft>
          <a:spcPct val="0"/>
        </a:spcAft>
        <a:defRPr sz="3000" b="1">
          <a:solidFill>
            <a:srgbClr val="660033"/>
          </a:solidFill>
          <a:latin typeface="Arial" charset="0"/>
        </a:defRPr>
      </a:lvl9pPr>
    </p:titleStyle>
    <p:bodyStyle>
      <a:lvl1pPr marL="215900" indent="-215900" algn="l" rtl="0" eaLnBrk="0" fontAlgn="base" hangingPunct="0">
        <a:spcBef>
          <a:spcPct val="20000"/>
        </a:spcBef>
        <a:spcAft>
          <a:spcPct val="0"/>
        </a:spcAft>
        <a:buClr>
          <a:srgbClr val="590D25"/>
        </a:buClr>
        <a:buSzPct val="125000"/>
        <a:defRPr sz="1000">
          <a:solidFill>
            <a:schemeClr val="tx1"/>
          </a:solidFill>
          <a:latin typeface="+mn-lt"/>
          <a:ea typeface="+mn-ea"/>
          <a:cs typeface="+mn-cs"/>
        </a:defRPr>
      </a:lvl1pPr>
      <a:lvl2pPr marL="742950" indent="-285750" algn="l" rtl="0" eaLnBrk="0" fontAlgn="base" hangingPunct="0">
        <a:spcBef>
          <a:spcPct val="20000"/>
        </a:spcBef>
        <a:spcAft>
          <a:spcPct val="0"/>
        </a:spcAft>
        <a:buClr>
          <a:srgbClr val="590D25"/>
        </a:buClr>
        <a:buChar char="–"/>
        <a:defRPr sz="2100">
          <a:solidFill>
            <a:schemeClr val="tx1"/>
          </a:solidFill>
          <a:latin typeface="+mn-lt"/>
        </a:defRPr>
      </a:lvl2pPr>
      <a:lvl3pPr marL="1079500" indent="-165100" algn="l" rtl="0" eaLnBrk="0" fontAlgn="base" hangingPunct="0">
        <a:spcBef>
          <a:spcPct val="20000"/>
        </a:spcBef>
        <a:spcAft>
          <a:spcPct val="0"/>
        </a:spcAft>
        <a:buClr>
          <a:srgbClr val="590D25"/>
        </a:buClr>
        <a:buChar char="•"/>
        <a:defRPr sz="1900">
          <a:solidFill>
            <a:schemeClr val="tx1"/>
          </a:solidFill>
          <a:latin typeface="+mn-lt"/>
        </a:defRPr>
      </a:lvl3pPr>
      <a:lvl4pPr marL="1600200" indent="-228600" algn="l" rtl="0" eaLnBrk="0" fontAlgn="base" hangingPunct="0">
        <a:spcBef>
          <a:spcPct val="20000"/>
        </a:spcBef>
        <a:spcAft>
          <a:spcPct val="0"/>
        </a:spcAft>
        <a:buClr>
          <a:srgbClr val="590D25"/>
        </a:buClr>
        <a:buChar char="–"/>
        <a:defRPr>
          <a:solidFill>
            <a:schemeClr val="tx1"/>
          </a:solidFill>
          <a:latin typeface="+mn-lt"/>
        </a:defRPr>
      </a:lvl4pPr>
      <a:lvl5pPr marL="2001838" indent="-173038" algn="l" rtl="0" eaLnBrk="0" fontAlgn="base" hangingPunct="0">
        <a:spcBef>
          <a:spcPct val="20000"/>
        </a:spcBef>
        <a:spcAft>
          <a:spcPct val="0"/>
        </a:spcAft>
        <a:buClr>
          <a:srgbClr val="590D25"/>
        </a:buClr>
        <a:buChar char="»"/>
        <a:defRPr sz="1500">
          <a:solidFill>
            <a:schemeClr val="tx1"/>
          </a:solidFill>
          <a:latin typeface="+mn-lt"/>
        </a:defRPr>
      </a:lvl5pPr>
      <a:lvl6pPr marL="2435405" indent="-174171" algn="l" defTabSz="914403" rtl="0" eaLnBrk="1" fontAlgn="base" hangingPunct="1">
        <a:spcBef>
          <a:spcPct val="20000"/>
        </a:spcBef>
        <a:spcAft>
          <a:spcPct val="0"/>
        </a:spcAft>
        <a:buClr>
          <a:srgbClr val="660033"/>
        </a:buClr>
        <a:buChar char="»"/>
        <a:defRPr sz="1500">
          <a:solidFill>
            <a:schemeClr val="tx1"/>
          </a:solidFill>
          <a:latin typeface="+mn-lt"/>
        </a:defRPr>
      </a:lvl6pPr>
      <a:lvl7pPr marL="2867832" indent="-174171" algn="l" defTabSz="914403" rtl="0" eaLnBrk="1" fontAlgn="base" hangingPunct="1">
        <a:spcBef>
          <a:spcPct val="20000"/>
        </a:spcBef>
        <a:spcAft>
          <a:spcPct val="0"/>
        </a:spcAft>
        <a:buClr>
          <a:srgbClr val="660033"/>
        </a:buClr>
        <a:buChar char="»"/>
        <a:defRPr sz="1500">
          <a:solidFill>
            <a:schemeClr val="tx1"/>
          </a:solidFill>
          <a:latin typeface="+mn-lt"/>
        </a:defRPr>
      </a:lvl7pPr>
      <a:lvl8pPr marL="3300259" indent="-174171" algn="l" defTabSz="914403" rtl="0" eaLnBrk="1" fontAlgn="base" hangingPunct="1">
        <a:spcBef>
          <a:spcPct val="20000"/>
        </a:spcBef>
        <a:spcAft>
          <a:spcPct val="0"/>
        </a:spcAft>
        <a:buClr>
          <a:srgbClr val="660033"/>
        </a:buClr>
        <a:buChar char="»"/>
        <a:defRPr sz="1500">
          <a:solidFill>
            <a:schemeClr val="tx1"/>
          </a:solidFill>
          <a:latin typeface="+mn-lt"/>
        </a:defRPr>
      </a:lvl8pPr>
      <a:lvl9pPr marL="3732685" indent="-174171" algn="l" defTabSz="914403" rtl="0" eaLnBrk="1" fontAlgn="base" hangingPunct="1">
        <a:spcBef>
          <a:spcPct val="20000"/>
        </a:spcBef>
        <a:spcAft>
          <a:spcPct val="0"/>
        </a:spcAft>
        <a:buClr>
          <a:srgbClr val="660033"/>
        </a:buClr>
        <a:buChar char="»"/>
        <a:defRPr sz="1500">
          <a:solidFill>
            <a:schemeClr val="tx1"/>
          </a:solidFill>
          <a:latin typeface="+mn-lt"/>
        </a:defRPr>
      </a:lvl9pPr>
    </p:bodyStyle>
    <p:otherStyle>
      <a:defPPr>
        <a:defRPr lang="en-US"/>
      </a:defPPr>
      <a:lvl1pPr marL="0" algn="l" defTabSz="864854" rtl="0" eaLnBrk="1" latinLnBrk="0" hangingPunct="1">
        <a:defRPr sz="1700" kern="1200">
          <a:solidFill>
            <a:schemeClr val="tx1"/>
          </a:solidFill>
          <a:latin typeface="+mn-lt"/>
          <a:ea typeface="+mn-ea"/>
          <a:cs typeface="+mn-cs"/>
        </a:defRPr>
      </a:lvl1pPr>
      <a:lvl2pPr marL="432427" algn="l" defTabSz="864854" rtl="0" eaLnBrk="1" latinLnBrk="0" hangingPunct="1">
        <a:defRPr sz="1700" kern="1200">
          <a:solidFill>
            <a:schemeClr val="tx1"/>
          </a:solidFill>
          <a:latin typeface="+mn-lt"/>
          <a:ea typeface="+mn-ea"/>
          <a:cs typeface="+mn-cs"/>
        </a:defRPr>
      </a:lvl2pPr>
      <a:lvl3pPr marL="864854" algn="l" defTabSz="864854" rtl="0" eaLnBrk="1" latinLnBrk="0" hangingPunct="1">
        <a:defRPr sz="1700" kern="1200">
          <a:solidFill>
            <a:schemeClr val="tx1"/>
          </a:solidFill>
          <a:latin typeface="+mn-lt"/>
          <a:ea typeface="+mn-ea"/>
          <a:cs typeface="+mn-cs"/>
        </a:defRPr>
      </a:lvl3pPr>
      <a:lvl4pPr marL="1297280" algn="l" defTabSz="864854" rtl="0" eaLnBrk="1" latinLnBrk="0" hangingPunct="1">
        <a:defRPr sz="1700" kern="1200">
          <a:solidFill>
            <a:schemeClr val="tx1"/>
          </a:solidFill>
          <a:latin typeface="+mn-lt"/>
          <a:ea typeface="+mn-ea"/>
          <a:cs typeface="+mn-cs"/>
        </a:defRPr>
      </a:lvl4pPr>
      <a:lvl5pPr marL="1729708" algn="l" defTabSz="864854" rtl="0" eaLnBrk="1" latinLnBrk="0" hangingPunct="1">
        <a:defRPr sz="1700" kern="1200">
          <a:solidFill>
            <a:schemeClr val="tx1"/>
          </a:solidFill>
          <a:latin typeface="+mn-lt"/>
          <a:ea typeface="+mn-ea"/>
          <a:cs typeface="+mn-cs"/>
        </a:defRPr>
      </a:lvl5pPr>
      <a:lvl6pPr marL="2162134" algn="l" defTabSz="864854" rtl="0" eaLnBrk="1" latinLnBrk="0" hangingPunct="1">
        <a:defRPr sz="1700" kern="1200">
          <a:solidFill>
            <a:schemeClr val="tx1"/>
          </a:solidFill>
          <a:latin typeface="+mn-lt"/>
          <a:ea typeface="+mn-ea"/>
          <a:cs typeface="+mn-cs"/>
        </a:defRPr>
      </a:lvl6pPr>
      <a:lvl7pPr marL="2594562" algn="l" defTabSz="864854" rtl="0" eaLnBrk="1" latinLnBrk="0" hangingPunct="1">
        <a:defRPr sz="1700" kern="1200">
          <a:solidFill>
            <a:schemeClr val="tx1"/>
          </a:solidFill>
          <a:latin typeface="+mn-lt"/>
          <a:ea typeface="+mn-ea"/>
          <a:cs typeface="+mn-cs"/>
        </a:defRPr>
      </a:lvl7pPr>
      <a:lvl8pPr marL="3026988" algn="l" defTabSz="864854" rtl="0" eaLnBrk="1" latinLnBrk="0" hangingPunct="1">
        <a:defRPr sz="1700" kern="1200">
          <a:solidFill>
            <a:schemeClr val="tx1"/>
          </a:solidFill>
          <a:latin typeface="+mn-lt"/>
          <a:ea typeface="+mn-ea"/>
          <a:cs typeface="+mn-cs"/>
        </a:defRPr>
      </a:lvl8pPr>
      <a:lvl9pPr marL="3459415" algn="l" defTabSz="864854"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idx="4294967295"/>
          </p:nvPr>
        </p:nvSpPr>
        <p:spPr>
          <a:xfrm>
            <a:off x="1600200" y="228600"/>
            <a:ext cx="5943600" cy="1828800"/>
          </a:xfrm>
        </p:spPr>
        <p:txBody>
          <a:bodyPr/>
          <a:lstStyle/>
          <a:p>
            <a:pPr eaLnBrk="1" hangingPunct="1"/>
            <a:r>
              <a:rPr lang="en-US" sz="4000" smtClean="0"/>
              <a:t>Pregnancy and Your Oral Health</a:t>
            </a:r>
          </a:p>
        </p:txBody>
      </p:sp>
      <p:sp>
        <p:nvSpPr>
          <p:cNvPr id="3" name="Rectangle 3"/>
          <p:cNvSpPr txBox="1">
            <a:spLocks noChangeArrowheads="1"/>
          </p:cNvSpPr>
          <p:nvPr/>
        </p:nvSpPr>
        <p:spPr>
          <a:xfrm>
            <a:off x="1371600" y="4767263"/>
            <a:ext cx="6400800" cy="1352550"/>
          </a:xfrm>
          <a:prstGeom prst="rect">
            <a:avLst/>
          </a:prstGeom>
        </p:spPr>
        <p:txBody>
          <a:bodyPr/>
          <a:lstStyle/>
          <a:p>
            <a:pPr marL="215900" indent="-215900" algn="ctr" eaLnBrk="1" hangingPunct="1">
              <a:spcBef>
                <a:spcPct val="20000"/>
              </a:spcBef>
              <a:buClr>
                <a:srgbClr val="590D25"/>
              </a:buClr>
              <a:buSzPct val="125000"/>
              <a:defRPr/>
            </a:pPr>
            <a:r>
              <a:rPr lang="en-US" sz="2000" kern="0" dirty="0">
                <a:latin typeface="+mn-lt"/>
              </a:rPr>
              <a:t>insert presenter information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idx="1"/>
          </p:nvPr>
        </p:nvSpPr>
        <p:spPr bwMode="auto">
          <a:xfrm>
            <a:off x="1025341" y="1631133"/>
            <a:ext cx="7439389" cy="4070350"/>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200"/>
              </a:spcBef>
              <a:spcAft>
                <a:spcPct val="10000"/>
              </a:spcAft>
              <a:buFontTx/>
              <a:buChar char="•"/>
            </a:pPr>
            <a:r>
              <a:rPr lang="en-US" dirty="0" smtClean="0"/>
              <a:t>Increased acidity</a:t>
            </a:r>
          </a:p>
          <a:p>
            <a:pPr lvl="1" eaLnBrk="1" hangingPunct="1">
              <a:spcBef>
                <a:spcPts val="1200"/>
              </a:spcBef>
              <a:spcAft>
                <a:spcPct val="10000"/>
              </a:spcAft>
            </a:pPr>
            <a:r>
              <a:rPr lang="en-US" dirty="0" smtClean="0"/>
              <a:t>Increase in decay-causing bacteria</a:t>
            </a:r>
          </a:p>
          <a:p>
            <a:pPr eaLnBrk="1" hangingPunct="1">
              <a:spcBef>
                <a:spcPts val="1200"/>
              </a:spcBef>
              <a:spcAft>
                <a:spcPct val="10000"/>
              </a:spcAft>
              <a:buFontTx/>
              <a:buChar char="•"/>
            </a:pPr>
            <a:r>
              <a:rPr lang="en-US" dirty="0" smtClean="0"/>
              <a:t>Increased Snacking</a:t>
            </a:r>
          </a:p>
          <a:p>
            <a:pPr lvl="1" eaLnBrk="1" hangingPunct="1">
              <a:spcBef>
                <a:spcPts val="1200"/>
              </a:spcBef>
              <a:spcAft>
                <a:spcPct val="10000"/>
              </a:spcAft>
            </a:pPr>
            <a:r>
              <a:rPr lang="en-US" dirty="0" smtClean="0"/>
              <a:t>Morning sickness/low blood sugar</a:t>
            </a:r>
          </a:p>
          <a:p>
            <a:pPr lvl="1" eaLnBrk="1" hangingPunct="1">
              <a:spcBef>
                <a:spcPts val="1200"/>
              </a:spcBef>
              <a:spcAft>
                <a:spcPct val="10000"/>
              </a:spcAft>
            </a:pPr>
            <a:r>
              <a:rPr lang="en-US" dirty="0" smtClean="0"/>
              <a:t>Between-meal snacks</a:t>
            </a:r>
          </a:p>
          <a:p>
            <a:pPr eaLnBrk="1" hangingPunct="1">
              <a:spcBef>
                <a:spcPts val="1200"/>
              </a:spcBef>
              <a:spcAft>
                <a:spcPct val="10000"/>
              </a:spcAft>
              <a:buFontTx/>
              <a:buChar char="•"/>
            </a:pPr>
            <a:r>
              <a:rPr lang="en-US" dirty="0" smtClean="0"/>
              <a:t>Increase in amount and frequency of </a:t>
            </a:r>
            <a:r>
              <a:rPr lang="en-US" dirty="0" smtClean="0"/>
              <a:t>starches/carbohydrates </a:t>
            </a:r>
            <a:endParaRPr lang="en-US" dirty="0" smtClean="0"/>
          </a:p>
          <a:p>
            <a:pPr lvl="1" eaLnBrk="1" hangingPunct="1">
              <a:spcBef>
                <a:spcPts val="1200"/>
              </a:spcBef>
              <a:spcAft>
                <a:spcPct val="10000"/>
              </a:spcAft>
            </a:pPr>
            <a:r>
              <a:rPr lang="en-US" dirty="0" smtClean="0"/>
              <a:t>Crackers are commonly recommended</a:t>
            </a:r>
          </a:p>
          <a:p>
            <a:pPr lvl="1" eaLnBrk="1" hangingPunct="1">
              <a:spcBef>
                <a:spcPts val="1200"/>
              </a:spcBef>
              <a:spcAft>
                <a:spcPct val="10000"/>
              </a:spcAft>
            </a:pPr>
            <a:r>
              <a:rPr lang="en-US" dirty="0" smtClean="0"/>
              <a:t>Promotes decay-causing bacteria</a:t>
            </a:r>
          </a:p>
        </p:txBody>
      </p:sp>
      <p:sp>
        <p:nvSpPr>
          <p:cNvPr id="11267" name="Rectangle 4"/>
          <p:cNvSpPr>
            <a:spLocks noGrp="1" noChangeArrowheads="1"/>
          </p:cNvSpPr>
          <p:nvPr>
            <p:ph type="title"/>
          </p:nvPr>
        </p:nvSpPr>
        <p:spPr>
          <a:xfrm>
            <a:off x="352698" y="457200"/>
            <a:ext cx="8229600" cy="517525"/>
          </a:xfrm>
        </p:spPr>
        <p:txBody>
          <a:bodyPr/>
          <a:lstStyle/>
          <a:p>
            <a:pPr eaLnBrk="1" hangingPunct="1"/>
            <a:r>
              <a:rPr lang="en-US" dirty="0" smtClean="0"/>
              <a:t>Increased Bacteria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disclosed plaque.jpg"/>
          <p:cNvPicPr>
            <a:picLocks noChangeAspect="1"/>
          </p:cNvPicPr>
          <p:nvPr/>
        </p:nvPicPr>
        <p:blipFill>
          <a:blip r:embed="rId3" cstate="print"/>
          <a:srcRect/>
          <a:stretch>
            <a:fillRect/>
          </a:stretch>
        </p:blipFill>
        <p:spPr bwMode="auto">
          <a:xfrm>
            <a:off x="1493838" y="1620838"/>
            <a:ext cx="6156325" cy="3998912"/>
          </a:xfrm>
          <a:prstGeom prst="rect">
            <a:avLst/>
          </a:prstGeom>
          <a:noFill/>
          <a:ln w="9525">
            <a:solidFill>
              <a:schemeClr val="tx1"/>
            </a:solidFill>
            <a:miter lim="800000"/>
            <a:headEnd/>
            <a:tailEnd/>
          </a:ln>
        </p:spPr>
      </p:pic>
      <p:sp>
        <p:nvSpPr>
          <p:cNvPr id="8" name="Rectangle 4"/>
          <p:cNvSpPr txBox="1">
            <a:spLocks noChangeArrowheads="1"/>
          </p:cNvSpPr>
          <p:nvPr/>
        </p:nvSpPr>
        <p:spPr>
          <a:xfrm>
            <a:off x="561703" y="396875"/>
            <a:ext cx="8229600" cy="517525"/>
          </a:xfrm>
          <a:prstGeom prst="rect">
            <a:avLst/>
          </a:prstGeom>
        </p:spPr>
        <p:txBody>
          <a:bodyPr/>
          <a:lstStyle/>
          <a:p>
            <a:pPr algn="ctr" eaLnBrk="1" hangingPunct="1">
              <a:defRPr/>
            </a:pPr>
            <a:r>
              <a:rPr lang="en-US" sz="2800" b="1" kern="0" dirty="0">
                <a:solidFill>
                  <a:srgbClr val="590D25"/>
                </a:solidFill>
                <a:latin typeface="+mj-lt"/>
                <a:ea typeface="+mj-ea"/>
                <a:cs typeface="+mj-cs"/>
              </a:rPr>
              <a:t>Disclosed Plaque</a:t>
            </a:r>
          </a:p>
        </p:txBody>
      </p:sp>
      <p:sp>
        <p:nvSpPr>
          <p:cNvPr id="9" name="TextBox 8"/>
          <p:cNvSpPr txBox="1"/>
          <p:nvPr/>
        </p:nvSpPr>
        <p:spPr>
          <a:xfrm>
            <a:off x="7142163" y="6592888"/>
            <a:ext cx="1746250" cy="246062"/>
          </a:xfrm>
          <a:prstGeom prst="rect">
            <a:avLst/>
          </a:prstGeom>
          <a:noFill/>
        </p:spPr>
        <p:txBody>
          <a:bodyPr wrap="none">
            <a:spAutoFit/>
          </a:bodyPr>
          <a:lstStyle/>
          <a:p>
            <a:pPr algn="r">
              <a:defRPr/>
            </a:pPr>
            <a:r>
              <a:rPr lang="en-US" sz="1000" dirty="0">
                <a:latin typeface="+mj-lt"/>
              </a:rPr>
              <a:t>Courtesy Proctor &amp; Gamble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Dental decay diagram.jpg"/>
          <p:cNvPicPr>
            <a:picLocks noChangeAspect="1"/>
          </p:cNvPicPr>
          <p:nvPr/>
        </p:nvPicPr>
        <p:blipFill>
          <a:blip r:embed="rId3" cstate="print"/>
          <a:srcRect/>
          <a:stretch>
            <a:fillRect/>
          </a:stretch>
        </p:blipFill>
        <p:spPr bwMode="auto">
          <a:xfrm>
            <a:off x="2362200" y="1636713"/>
            <a:ext cx="4419600" cy="4400550"/>
          </a:xfrm>
          <a:prstGeom prst="rect">
            <a:avLst/>
          </a:prstGeom>
          <a:noFill/>
          <a:ln w="9525">
            <a:noFill/>
            <a:miter lim="800000"/>
            <a:headEnd/>
            <a:tailEnd/>
          </a:ln>
        </p:spPr>
      </p:pic>
      <p:sp>
        <p:nvSpPr>
          <p:cNvPr id="13315" name="Rectangle 2"/>
          <p:cNvSpPr>
            <a:spLocks noGrp="1" noChangeArrowheads="1"/>
          </p:cNvSpPr>
          <p:nvPr>
            <p:ph type="title"/>
          </p:nvPr>
        </p:nvSpPr>
        <p:spPr>
          <a:xfrm>
            <a:off x="457200" y="449263"/>
            <a:ext cx="8229600" cy="517525"/>
          </a:xfrm>
        </p:spPr>
        <p:txBody>
          <a:bodyPr/>
          <a:lstStyle/>
          <a:p>
            <a:pPr eaLnBrk="1" hangingPunct="1"/>
            <a:r>
              <a:rPr lang="en-US" dirty="0" smtClean="0"/>
              <a:t>Increased Bacteria - Dental Decay</a:t>
            </a:r>
          </a:p>
        </p:txBody>
      </p:sp>
      <p:sp>
        <p:nvSpPr>
          <p:cNvPr id="13316" name="TextBox 7"/>
          <p:cNvSpPr txBox="1">
            <a:spLocks noChangeArrowheads="1"/>
          </p:cNvSpPr>
          <p:nvPr/>
        </p:nvSpPr>
        <p:spPr bwMode="auto">
          <a:xfrm>
            <a:off x="5643563" y="6592888"/>
            <a:ext cx="3332162" cy="246062"/>
          </a:xfrm>
          <a:prstGeom prst="rect">
            <a:avLst/>
          </a:prstGeom>
          <a:noFill/>
          <a:ln w="9525">
            <a:noFill/>
            <a:miter lim="800000"/>
            <a:headEnd/>
            <a:tailEnd/>
          </a:ln>
        </p:spPr>
        <p:txBody>
          <a:bodyPr wrap="none">
            <a:spAutoFit/>
          </a:bodyPr>
          <a:lstStyle/>
          <a:p>
            <a:pPr algn="r"/>
            <a:r>
              <a:rPr lang="en-US" sz="1000"/>
              <a:t>Courtesy Diann Bomkamp, RDH, BSDH, Missouri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76250" y="2370138"/>
            <a:ext cx="2830513" cy="400050"/>
          </a:xfrm>
          <a:prstGeom prst="rect">
            <a:avLst/>
          </a:prstGeom>
          <a:noFill/>
          <a:ln w="9525">
            <a:noFill/>
            <a:miter lim="800000"/>
            <a:headEnd/>
            <a:tailEnd/>
          </a:ln>
        </p:spPr>
        <p:txBody>
          <a:bodyPr wrap="none">
            <a:spAutoFit/>
          </a:bodyPr>
          <a:lstStyle/>
          <a:p>
            <a:r>
              <a:rPr lang="en-US" sz="2000" b="1"/>
              <a:t>Regular Meals (M)</a:t>
            </a:r>
          </a:p>
        </p:txBody>
      </p:sp>
      <p:sp>
        <p:nvSpPr>
          <p:cNvPr id="14339" name="TextBox 4"/>
          <p:cNvSpPr txBox="1">
            <a:spLocks noChangeArrowheads="1"/>
          </p:cNvSpPr>
          <p:nvPr/>
        </p:nvSpPr>
        <p:spPr bwMode="auto">
          <a:xfrm>
            <a:off x="476250" y="3990975"/>
            <a:ext cx="2830513" cy="1016000"/>
          </a:xfrm>
          <a:prstGeom prst="rect">
            <a:avLst/>
          </a:prstGeom>
          <a:noFill/>
          <a:ln w="9525">
            <a:noFill/>
            <a:miter lim="800000"/>
            <a:headEnd/>
            <a:tailEnd/>
          </a:ln>
        </p:spPr>
        <p:txBody>
          <a:bodyPr wrap="none">
            <a:spAutoFit/>
          </a:bodyPr>
          <a:lstStyle/>
          <a:p>
            <a:pPr algn="ctr"/>
            <a:r>
              <a:rPr lang="en-US" sz="2000" b="1" dirty="0"/>
              <a:t>Regular Meals (M)</a:t>
            </a:r>
          </a:p>
          <a:p>
            <a:pPr algn="ctr"/>
            <a:r>
              <a:rPr lang="en-US" sz="2000" b="1" dirty="0"/>
              <a:t>plus</a:t>
            </a:r>
          </a:p>
          <a:p>
            <a:pPr algn="ctr"/>
            <a:r>
              <a:rPr lang="en-US" sz="2000" b="1" dirty="0"/>
              <a:t>Sweet Snacks (S)</a:t>
            </a:r>
          </a:p>
        </p:txBody>
      </p:sp>
      <p:sp>
        <p:nvSpPr>
          <p:cNvPr id="14340" name="TextBox 5"/>
          <p:cNvSpPr txBox="1">
            <a:spLocks noChangeArrowheads="1"/>
          </p:cNvSpPr>
          <p:nvPr/>
        </p:nvSpPr>
        <p:spPr bwMode="auto">
          <a:xfrm>
            <a:off x="4497388" y="5969000"/>
            <a:ext cx="3044423" cy="400110"/>
          </a:xfrm>
          <a:prstGeom prst="rect">
            <a:avLst/>
          </a:prstGeom>
          <a:noFill/>
          <a:ln w="9525">
            <a:noFill/>
            <a:miter lim="800000"/>
            <a:headEnd/>
            <a:tailEnd/>
          </a:ln>
        </p:spPr>
        <p:txBody>
          <a:bodyPr wrap="none">
            <a:spAutoFit/>
          </a:bodyPr>
          <a:lstStyle/>
          <a:p>
            <a:r>
              <a:rPr lang="en-US" sz="2000" b="1" dirty="0"/>
              <a:t>Plaque </a:t>
            </a:r>
            <a:r>
              <a:rPr lang="en-US" sz="2000" b="1" dirty="0" smtClean="0"/>
              <a:t>Acid Levels </a:t>
            </a:r>
            <a:endParaRPr lang="en-US" sz="2000" b="1" dirty="0"/>
          </a:p>
        </p:txBody>
      </p:sp>
      <p:sp>
        <p:nvSpPr>
          <p:cNvPr id="7" name="Rectangle 2"/>
          <p:cNvSpPr txBox="1">
            <a:spLocks noChangeArrowheads="1"/>
          </p:cNvSpPr>
          <p:nvPr/>
        </p:nvSpPr>
        <p:spPr>
          <a:xfrm>
            <a:off x="457200" y="508000"/>
            <a:ext cx="8229600" cy="517525"/>
          </a:xfrm>
          <a:prstGeom prst="rect">
            <a:avLst/>
          </a:prstGeom>
        </p:spPr>
        <p:txBody>
          <a:bodyPr/>
          <a:lstStyle/>
          <a:p>
            <a:pPr algn="ctr" eaLnBrk="1" hangingPunct="1">
              <a:defRPr/>
            </a:pPr>
            <a:r>
              <a:rPr lang="en-US" sz="2800" b="1" kern="0" dirty="0">
                <a:solidFill>
                  <a:srgbClr val="590D25"/>
                </a:solidFill>
                <a:latin typeface="+mj-lt"/>
                <a:ea typeface="+mj-ea"/>
                <a:cs typeface="+mj-cs"/>
              </a:rPr>
              <a:t>Diet and Dental Caries</a:t>
            </a:r>
          </a:p>
        </p:txBody>
      </p:sp>
      <p:pic>
        <p:nvPicPr>
          <p:cNvPr id="14342" name="Picture 8" descr="Dental decay graph.jpg"/>
          <p:cNvPicPr>
            <a:picLocks noChangeAspect="1"/>
          </p:cNvPicPr>
          <p:nvPr/>
        </p:nvPicPr>
        <p:blipFill>
          <a:blip r:embed="rId3" cstate="print"/>
          <a:srcRect/>
          <a:stretch>
            <a:fillRect/>
          </a:stretch>
        </p:blipFill>
        <p:spPr bwMode="auto">
          <a:xfrm>
            <a:off x="3306763" y="1401950"/>
            <a:ext cx="5278437" cy="4567050"/>
          </a:xfrm>
          <a:prstGeom prst="rect">
            <a:avLst/>
          </a:prstGeom>
          <a:noFill/>
          <a:ln w="9525">
            <a:noFill/>
            <a:miter lim="800000"/>
            <a:headEnd/>
            <a:tailEnd/>
          </a:ln>
        </p:spPr>
      </p:pic>
      <p:sp>
        <p:nvSpPr>
          <p:cNvPr id="10" name="TextBox 9"/>
          <p:cNvSpPr txBox="1"/>
          <p:nvPr/>
        </p:nvSpPr>
        <p:spPr>
          <a:xfrm>
            <a:off x="7142163" y="6592888"/>
            <a:ext cx="1746250" cy="246062"/>
          </a:xfrm>
          <a:prstGeom prst="rect">
            <a:avLst/>
          </a:prstGeom>
          <a:noFill/>
        </p:spPr>
        <p:txBody>
          <a:bodyPr wrap="none">
            <a:spAutoFit/>
          </a:bodyPr>
          <a:lstStyle/>
          <a:p>
            <a:pPr algn="r">
              <a:defRPr/>
            </a:pPr>
            <a:r>
              <a:rPr lang="en-US" sz="1000" dirty="0">
                <a:latin typeface="+mj-lt"/>
              </a:rPr>
              <a:t>Courtesy Proctor &amp; Gamble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971800" y="2414588"/>
            <a:ext cx="9144000" cy="0"/>
          </a:xfrm>
          <a:prstGeom prst="rect">
            <a:avLst/>
          </a:prstGeom>
          <a:noFill/>
          <a:ln w="9525">
            <a:noFill/>
            <a:miter lim="800000"/>
            <a:headEnd/>
            <a:tailEnd/>
          </a:ln>
        </p:spPr>
        <p:txBody>
          <a:bodyPr>
            <a:spAutoFit/>
          </a:bodyPr>
          <a:lstStyle/>
          <a:p>
            <a:endParaRPr lang="en-US"/>
          </a:p>
        </p:txBody>
      </p:sp>
      <p:pic>
        <p:nvPicPr>
          <p:cNvPr id="15363" name="Picture 3" descr="BD04896_"/>
          <p:cNvPicPr>
            <a:picLocks noChangeAspect="1" noChangeArrowheads="1"/>
          </p:cNvPicPr>
          <p:nvPr/>
        </p:nvPicPr>
        <p:blipFill>
          <a:blip r:embed="rId3" cstate="print"/>
          <a:srcRect/>
          <a:stretch>
            <a:fillRect/>
          </a:stretch>
        </p:blipFill>
        <p:spPr bwMode="auto">
          <a:xfrm>
            <a:off x="5567363" y="1760538"/>
            <a:ext cx="3384550" cy="2146300"/>
          </a:xfrm>
          <a:prstGeom prst="rect">
            <a:avLst/>
          </a:prstGeom>
          <a:noFill/>
          <a:ln w="9525">
            <a:noFill/>
            <a:miter lim="800000"/>
            <a:headEnd/>
            <a:tailEnd/>
          </a:ln>
        </p:spPr>
      </p:pic>
      <p:sp>
        <p:nvSpPr>
          <p:cNvPr id="15364" name="Rectangle 8"/>
          <p:cNvSpPr>
            <a:spLocks noGrp="1" noChangeArrowheads="1"/>
          </p:cNvSpPr>
          <p:nvPr>
            <p:ph type="title"/>
          </p:nvPr>
        </p:nvSpPr>
        <p:spPr>
          <a:xfrm>
            <a:off x="228600" y="469311"/>
            <a:ext cx="8686800" cy="581025"/>
          </a:xfrm>
        </p:spPr>
        <p:txBody>
          <a:bodyPr/>
          <a:lstStyle/>
          <a:p>
            <a:pPr eaLnBrk="1" hangingPunct="1"/>
            <a:r>
              <a:rPr lang="en-US" sz="3200" dirty="0" smtClean="0">
                <a:latin typeface="Century Gothic" pitchFamily="34" charset="0"/>
              </a:rPr>
              <a:t>Who Wants a $1,000,000 $mile?</a:t>
            </a:r>
          </a:p>
        </p:txBody>
      </p:sp>
      <p:sp>
        <p:nvSpPr>
          <p:cNvPr id="15365" name="Rectangle 6"/>
          <p:cNvSpPr>
            <a:spLocks noGrp="1" noChangeArrowheads="1"/>
          </p:cNvSpPr>
          <p:nvPr>
            <p:ph type="body" idx="4294967295"/>
          </p:nvPr>
        </p:nvSpPr>
        <p:spPr bwMode="auto">
          <a:xfrm>
            <a:off x="1189038" y="1621745"/>
            <a:ext cx="4378325" cy="725488"/>
          </a:xfrm>
          <a:prstGeom prst="rect">
            <a:avLst/>
          </a:prstGeom>
          <a:noFill/>
          <a:ln>
            <a:miter lim="800000"/>
            <a:headEnd/>
            <a:tailEnd/>
          </a:ln>
        </p:spPr>
        <p:txBody>
          <a:bodyPr/>
          <a:lstStyle/>
          <a:p>
            <a:pPr marL="0" indent="0" eaLnBrk="1" hangingPunct="1">
              <a:spcBef>
                <a:spcPct val="0"/>
              </a:spcBef>
              <a:buFont typeface="Wingdings" pitchFamily="2" charset="2"/>
              <a:buNone/>
            </a:pPr>
            <a:r>
              <a:rPr lang="en-US" sz="2800" b="1" dirty="0" smtClean="0"/>
              <a:t>What is a cavity?</a:t>
            </a:r>
          </a:p>
        </p:txBody>
      </p:sp>
      <p:sp>
        <p:nvSpPr>
          <p:cNvPr id="15366" name="Rectangle 9"/>
          <p:cNvSpPr>
            <a:spLocks noChangeArrowheads="1"/>
          </p:cNvSpPr>
          <p:nvPr/>
        </p:nvSpPr>
        <p:spPr bwMode="auto">
          <a:xfrm>
            <a:off x="2060575" y="3319463"/>
            <a:ext cx="5022850" cy="2124075"/>
          </a:xfrm>
          <a:prstGeom prst="rect">
            <a:avLst/>
          </a:prstGeom>
          <a:noFill/>
          <a:ln w="9525">
            <a:noFill/>
            <a:miter lim="800000"/>
            <a:headEnd/>
            <a:tailEnd/>
          </a:ln>
        </p:spPr>
        <p:txBody>
          <a:bodyPr>
            <a:spAutoFit/>
          </a:bodyPr>
          <a:lstStyle/>
          <a:p>
            <a:pPr marL="233363" indent="-233363">
              <a:spcBef>
                <a:spcPct val="20000"/>
              </a:spcBef>
              <a:spcAft>
                <a:spcPct val="30000"/>
              </a:spcAft>
              <a:buFontTx/>
              <a:buAutoNum type="alphaUcPeriod"/>
            </a:pPr>
            <a:r>
              <a:rPr lang="en-US" sz="2400" b="1">
                <a:latin typeface="Arial" charset="0"/>
              </a:rPr>
              <a:t>  A large hole in the head </a:t>
            </a:r>
          </a:p>
          <a:p>
            <a:pPr marL="233363" indent="-233363">
              <a:spcBef>
                <a:spcPct val="20000"/>
              </a:spcBef>
              <a:spcAft>
                <a:spcPct val="30000"/>
              </a:spcAft>
              <a:buFontTx/>
              <a:buAutoNum type="alphaUcPeriod"/>
            </a:pPr>
            <a:r>
              <a:rPr lang="en-US" sz="2400" b="1">
                <a:latin typeface="Arial" charset="0"/>
              </a:rPr>
              <a:t>  A disease</a:t>
            </a:r>
          </a:p>
          <a:p>
            <a:pPr marL="233363" indent="-233363">
              <a:spcBef>
                <a:spcPct val="20000"/>
              </a:spcBef>
              <a:spcAft>
                <a:spcPct val="30000"/>
              </a:spcAft>
              <a:buFontTx/>
              <a:buAutoNum type="alphaUcPeriod"/>
            </a:pPr>
            <a:r>
              <a:rPr lang="en-US" sz="2400" b="1">
                <a:latin typeface="Arial" charset="0"/>
              </a:rPr>
              <a:t>  A hole in the tooth</a:t>
            </a:r>
          </a:p>
          <a:p>
            <a:pPr marL="233363" indent="-233363">
              <a:spcBef>
                <a:spcPct val="20000"/>
              </a:spcBef>
              <a:spcAft>
                <a:spcPct val="30000"/>
              </a:spcAft>
              <a:buFontTx/>
              <a:buAutoNum type="alphaUcPeriod"/>
            </a:pPr>
            <a:r>
              <a:rPr lang="en-US" sz="2400" b="1">
                <a:latin typeface="Arial" charset="0"/>
              </a:rPr>
              <a:t>  Both B and 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idx="1"/>
          </p:nvPr>
        </p:nvSpPr>
        <p:spPr bwMode="auto">
          <a:xfrm>
            <a:off x="1030107" y="1631133"/>
            <a:ext cx="7552190" cy="4364038"/>
          </a:xfrm>
          <a:noFill/>
          <a:ln>
            <a:miter lim="800000"/>
            <a:headEnd/>
            <a:tailEnd/>
          </a:ln>
        </p:spPr>
        <p:txBody>
          <a:bodyPr vert="horz" wrap="square" lIns="91440" tIns="45720" rIns="91440" bIns="45720" numCol="1" anchor="t" anchorCtr="0" compatLnSpc="1">
            <a:prstTxWarp prst="textNoShape">
              <a:avLst/>
            </a:prstTxWarp>
          </a:bodyPr>
          <a:lstStyle/>
          <a:p>
            <a:pPr marL="233363" indent="-233363" eaLnBrk="1" hangingPunct="1">
              <a:spcBef>
                <a:spcPts val="1200"/>
              </a:spcBef>
              <a:buFontTx/>
              <a:buChar char="•"/>
            </a:pPr>
            <a:r>
              <a:rPr lang="en-US" dirty="0" smtClean="0"/>
              <a:t>Increased food supply – frequent meals/snacks</a:t>
            </a:r>
          </a:p>
          <a:p>
            <a:pPr marL="233363" indent="-233363" eaLnBrk="1" hangingPunct="1">
              <a:spcBef>
                <a:spcPts val="1200"/>
              </a:spcBef>
              <a:buFontTx/>
              <a:buChar char="•"/>
            </a:pPr>
            <a:r>
              <a:rPr lang="en-US" dirty="0" smtClean="0"/>
              <a:t>Increased hormones</a:t>
            </a:r>
          </a:p>
          <a:p>
            <a:pPr lvl="1" eaLnBrk="1" hangingPunct="1">
              <a:spcBef>
                <a:spcPts val="1200"/>
              </a:spcBef>
            </a:pPr>
            <a:r>
              <a:rPr lang="en-US" dirty="0" smtClean="0"/>
              <a:t>Gingival fluid and saliva contain hormones</a:t>
            </a:r>
          </a:p>
          <a:p>
            <a:pPr lvl="1" eaLnBrk="1" hangingPunct="1">
              <a:spcBef>
                <a:spcPts val="1200"/>
              </a:spcBef>
            </a:pPr>
            <a:r>
              <a:rPr lang="en-US" dirty="0" smtClean="0"/>
              <a:t>Cause gums to swell, bleed easily, and secrete more fluid</a:t>
            </a:r>
          </a:p>
          <a:p>
            <a:pPr lvl="1" eaLnBrk="1" hangingPunct="1">
              <a:spcBef>
                <a:spcPts val="1200"/>
              </a:spcBef>
            </a:pPr>
            <a:r>
              <a:rPr lang="en-US" dirty="0" smtClean="0"/>
              <a:t>Bacteria use hormones for energy to grow and multiply</a:t>
            </a:r>
          </a:p>
          <a:p>
            <a:pPr marL="233363" indent="-233363" eaLnBrk="1" hangingPunct="1">
              <a:spcBef>
                <a:spcPts val="1200"/>
              </a:spcBef>
              <a:buFontTx/>
              <a:buChar char="•"/>
            </a:pPr>
            <a:r>
              <a:rPr lang="en-US" dirty="0" smtClean="0"/>
              <a:t>Decreased immune response limits mouth’s ability to fight bacteria </a:t>
            </a:r>
          </a:p>
        </p:txBody>
      </p:sp>
      <p:sp>
        <p:nvSpPr>
          <p:cNvPr id="16387" name="Rectangle 5"/>
          <p:cNvSpPr>
            <a:spLocks noGrp="1" noChangeArrowheads="1"/>
          </p:cNvSpPr>
          <p:nvPr>
            <p:ph type="title"/>
          </p:nvPr>
        </p:nvSpPr>
        <p:spPr>
          <a:xfrm>
            <a:off x="470263" y="505053"/>
            <a:ext cx="8229600" cy="517525"/>
          </a:xfrm>
        </p:spPr>
        <p:txBody>
          <a:bodyPr/>
          <a:lstStyle/>
          <a:p>
            <a:pPr eaLnBrk="1" hangingPunct="1"/>
            <a:r>
              <a:rPr lang="en-US" dirty="0" smtClean="0"/>
              <a:t>Increased Oral Bacteria During Pregnancy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028" descr="preggingivitis-maricopa"/>
          <p:cNvPicPr>
            <a:picLocks noGrp="1" noChangeAspect="1" noChangeArrowheads="1"/>
          </p:cNvPicPr>
          <p:nvPr>
            <p:ph idx="1"/>
          </p:nvPr>
        </p:nvPicPr>
        <p:blipFill>
          <a:blip r:embed="rId3" cstate="print"/>
          <a:srcRect r="6061"/>
          <a:stretch>
            <a:fillRect/>
          </a:stretch>
        </p:blipFill>
        <p:spPr bwMode="auto">
          <a:xfrm>
            <a:off x="3873500" y="2057400"/>
            <a:ext cx="4724400" cy="3186113"/>
          </a:xfrm>
          <a:noFill/>
          <a:ln>
            <a:miter lim="800000"/>
            <a:headEnd/>
            <a:tailEnd/>
          </a:ln>
        </p:spPr>
      </p:pic>
      <p:sp>
        <p:nvSpPr>
          <p:cNvPr id="17411" name="Rectangle 1035"/>
          <p:cNvSpPr>
            <a:spLocks noGrp="1" noChangeArrowheads="1"/>
          </p:cNvSpPr>
          <p:nvPr>
            <p:ph type="body" idx="4294967295"/>
          </p:nvPr>
        </p:nvSpPr>
        <p:spPr bwMode="auto">
          <a:xfrm>
            <a:off x="407988" y="1936750"/>
            <a:ext cx="3341687" cy="3513138"/>
          </a:xfrm>
          <a:prstGeom prst="rect">
            <a:avLst/>
          </a:prstGeom>
          <a:noFill/>
          <a:ln>
            <a:miter lim="800000"/>
            <a:headEnd/>
            <a:tailEnd/>
          </a:ln>
        </p:spPr>
        <p:txBody>
          <a:bodyPr/>
          <a:lstStyle/>
          <a:p>
            <a:pPr eaLnBrk="1" hangingPunct="1">
              <a:spcAft>
                <a:spcPct val="50000"/>
              </a:spcAft>
            </a:pPr>
            <a:r>
              <a:rPr lang="en-US" sz="2400" b="1" smtClean="0"/>
              <a:t>Pregnancy Gingivitis</a:t>
            </a:r>
          </a:p>
          <a:p>
            <a:pPr lvl="1" eaLnBrk="1" hangingPunct="1">
              <a:spcAft>
                <a:spcPct val="50000"/>
              </a:spcAft>
            </a:pPr>
            <a:r>
              <a:rPr lang="en-US" sz="2400" smtClean="0"/>
              <a:t>Red edges</a:t>
            </a:r>
          </a:p>
          <a:p>
            <a:pPr lvl="1" eaLnBrk="1" hangingPunct="1">
              <a:spcAft>
                <a:spcPct val="50000"/>
              </a:spcAft>
            </a:pPr>
            <a:r>
              <a:rPr lang="en-US" sz="2400" smtClean="0"/>
              <a:t>Swollen or puffy</a:t>
            </a:r>
          </a:p>
          <a:p>
            <a:pPr lvl="1" eaLnBrk="1" hangingPunct="1">
              <a:spcAft>
                <a:spcPct val="50000"/>
              </a:spcAft>
            </a:pPr>
            <a:r>
              <a:rPr lang="en-US" sz="2400" smtClean="0"/>
              <a:t>Tender</a:t>
            </a:r>
          </a:p>
          <a:p>
            <a:pPr lvl="1" eaLnBrk="1" hangingPunct="1">
              <a:spcAft>
                <a:spcPct val="50000"/>
              </a:spcAft>
            </a:pPr>
            <a:r>
              <a:rPr lang="en-US" sz="2400" smtClean="0"/>
              <a:t>Bleed easily during brushing</a:t>
            </a:r>
          </a:p>
        </p:txBody>
      </p:sp>
      <p:sp>
        <p:nvSpPr>
          <p:cNvPr id="17412" name="Text Box 1032"/>
          <p:cNvSpPr txBox="1">
            <a:spLocks noChangeArrowheads="1"/>
          </p:cNvSpPr>
          <p:nvPr/>
        </p:nvSpPr>
        <p:spPr bwMode="auto">
          <a:xfrm>
            <a:off x="4038600" y="6400800"/>
            <a:ext cx="1447800" cy="457200"/>
          </a:xfrm>
          <a:prstGeom prst="rect">
            <a:avLst/>
          </a:prstGeom>
          <a:noFill/>
          <a:ln w="9525">
            <a:noFill/>
            <a:miter lim="800000"/>
            <a:headEnd/>
            <a:tailEnd/>
          </a:ln>
        </p:spPr>
        <p:txBody>
          <a:bodyPr>
            <a:spAutoFit/>
          </a:bodyPr>
          <a:lstStyle/>
          <a:p>
            <a:pPr eaLnBrk="1" hangingPunct="1">
              <a:spcBef>
                <a:spcPct val="50000"/>
              </a:spcBef>
            </a:pPr>
            <a:endParaRPr lang="en-US" sz="2400">
              <a:latin typeface="Times New Roman" pitchFamily="18" charset="0"/>
            </a:endParaRPr>
          </a:p>
        </p:txBody>
      </p:sp>
      <p:sp>
        <p:nvSpPr>
          <p:cNvPr id="17413" name="AutoShape 1034"/>
          <p:cNvSpPr>
            <a:spLocks noChangeArrowheads="1"/>
          </p:cNvSpPr>
          <p:nvPr/>
        </p:nvSpPr>
        <p:spPr bwMode="auto">
          <a:xfrm rot="6178387">
            <a:off x="4837907" y="2229644"/>
            <a:ext cx="762000" cy="376237"/>
          </a:xfrm>
          <a:prstGeom prst="rightArrow">
            <a:avLst>
              <a:gd name="adj1" fmla="val 41185"/>
              <a:gd name="adj2" fmla="val 94768"/>
            </a:avLst>
          </a:prstGeom>
          <a:solidFill>
            <a:schemeClr val="bg1"/>
          </a:solidFill>
          <a:ln w="9525">
            <a:solidFill>
              <a:schemeClr val="tx1"/>
            </a:solidFill>
            <a:miter lim="800000"/>
            <a:headEnd/>
            <a:tailEnd/>
          </a:ln>
        </p:spPr>
        <p:txBody>
          <a:bodyPr wrap="none" anchor="ctr"/>
          <a:lstStyle/>
          <a:p>
            <a:endParaRPr lang="en-US"/>
          </a:p>
        </p:txBody>
      </p:sp>
      <p:sp>
        <p:nvSpPr>
          <p:cNvPr id="17414" name="Title 7"/>
          <p:cNvSpPr>
            <a:spLocks noGrp="1"/>
          </p:cNvSpPr>
          <p:nvPr>
            <p:ph type="title"/>
          </p:nvPr>
        </p:nvSpPr>
        <p:spPr>
          <a:xfrm>
            <a:off x="431074" y="416787"/>
            <a:ext cx="8229600" cy="517525"/>
          </a:xfrm>
        </p:spPr>
        <p:txBody>
          <a:bodyPr/>
          <a:lstStyle/>
          <a:p>
            <a:pPr eaLnBrk="1" hangingPunct="1"/>
            <a:r>
              <a:rPr lang="en-US" dirty="0" smtClean="0"/>
              <a:t>Gum Problems</a:t>
            </a:r>
          </a:p>
        </p:txBody>
      </p:sp>
      <p:sp>
        <p:nvSpPr>
          <p:cNvPr id="9" name="TextBox 8"/>
          <p:cNvSpPr txBox="1"/>
          <p:nvPr/>
        </p:nvSpPr>
        <p:spPr>
          <a:xfrm>
            <a:off x="7088188" y="6592888"/>
            <a:ext cx="1800225" cy="246062"/>
          </a:xfrm>
          <a:prstGeom prst="rect">
            <a:avLst/>
          </a:prstGeom>
          <a:noFill/>
        </p:spPr>
        <p:txBody>
          <a:bodyPr wrap="none">
            <a:spAutoFit/>
          </a:bodyPr>
          <a:lstStyle/>
          <a:p>
            <a:pPr algn="r">
              <a:defRPr/>
            </a:pPr>
            <a:r>
              <a:rPr lang="en-US" sz="1000" dirty="0">
                <a:latin typeface="+mj-lt"/>
              </a:rPr>
              <a:t>Courtesy of Phoenix College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031" descr="pyogenicgranuloma-usc"/>
          <p:cNvPicPr>
            <a:picLocks noGrp="1" noChangeAspect="1" noChangeArrowheads="1"/>
          </p:cNvPicPr>
          <p:nvPr>
            <p:ph sz="half" idx="1"/>
          </p:nvPr>
        </p:nvPicPr>
        <p:blipFill>
          <a:blip r:embed="rId3" cstate="print"/>
          <a:srcRect/>
          <a:stretch>
            <a:fillRect/>
          </a:stretch>
        </p:blipFill>
        <p:spPr bwMode="auto">
          <a:xfrm>
            <a:off x="1844675" y="1774825"/>
            <a:ext cx="5437188" cy="3878263"/>
          </a:xfrm>
          <a:noFill/>
          <a:ln>
            <a:miter lim="800000"/>
            <a:headEnd/>
            <a:tailEnd/>
          </a:ln>
        </p:spPr>
      </p:pic>
      <p:sp>
        <p:nvSpPr>
          <p:cNvPr id="18435" name="Rectangle 1026"/>
          <p:cNvSpPr>
            <a:spLocks noGrp="1" noChangeArrowheads="1"/>
          </p:cNvSpPr>
          <p:nvPr>
            <p:ph type="title"/>
          </p:nvPr>
        </p:nvSpPr>
        <p:spPr>
          <a:xfrm>
            <a:off x="430213" y="450850"/>
            <a:ext cx="8458200" cy="519113"/>
          </a:xfrm>
        </p:spPr>
        <p:txBody>
          <a:bodyPr/>
          <a:lstStyle/>
          <a:p>
            <a:pPr eaLnBrk="1" hangingPunct="1"/>
            <a:r>
              <a:rPr lang="en-US" sz="2800" dirty="0" smtClean="0"/>
              <a:t>Gum Problems - Pregnancy Granuloma</a:t>
            </a:r>
          </a:p>
        </p:txBody>
      </p:sp>
      <p:sp>
        <p:nvSpPr>
          <p:cNvPr id="5" name="TextBox 4"/>
          <p:cNvSpPr txBox="1"/>
          <p:nvPr/>
        </p:nvSpPr>
        <p:spPr>
          <a:xfrm>
            <a:off x="6456363" y="6592888"/>
            <a:ext cx="2432050" cy="246062"/>
          </a:xfrm>
          <a:prstGeom prst="rect">
            <a:avLst/>
          </a:prstGeom>
          <a:noFill/>
        </p:spPr>
        <p:txBody>
          <a:bodyPr wrap="none">
            <a:spAutoFit/>
          </a:bodyPr>
          <a:lstStyle/>
          <a:p>
            <a:pPr algn="r">
              <a:defRPr/>
            </a:pPr>
            <a:r>
              <a:rPr lang="en-US" sz="1000" dirty="0">
                <a:latin typeface="+mj-lt"/>
              </a:rPr>
              <a:t>Courtesy of Univ. of Southern California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6" descr="pyogenicgranuloma-emedicine"/>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66000"/>
                    </a14:imgEffect>
                  </a14:imgLayer>
                </a14:imgProps>
              </a:ext>
            </a:extLst>
          </a:blip>
          <a:srcRect/>
          <a:stretch>
            <a:fillRect/>
          </a:stretch>
        </p:blipFill>
        <p:spPr bwMode="auto">
          <a:xfrm>
            <a:off x="1946275" y="1766888"/>
            <a:ext cx="5251450" cy="3886200"/>
          </a:xfrm>
          <a:noFill/>
          <a:ln>
            <a:miter lim="800000"/>
            <a:headEnd/>
            <a:tailEnd/>
          </a:ln>
        </p:spPr>
      </p:pic>
      <p:sp>
        <p:nvSpPr>
          <p:cNvPr id="19459" name="Rectangle 2"/>
          <p:cNvSpPr>
            <a:spLocks noGrp="1" noChangeArrowheads="1"/>
          </p:cNvSpPr>
          <p:nvPr>
            <p:ph type="title"/>
          </p:nvPr>
        </p:nvSpPr>
        <p:spPr>
          <a:xfrm>
            <a:off x="430213" y="475389"/>
            <a:ext cx="8458200" cy="517525"/>
          </a:xfrm>
        </p:spPr>
        <p:txBody>
          <a:bodyPr/>
          <a:lstStyle/>
          <a:p>
            <a:pPr eaLnBrk="1" hangingPunct="1"/>
            <a:r>
              <a:rPr lang="en-US" dirty="0" smtClean="0"/>
              <a:t>Gum Problems - Pregnancy Granuloma</a:t>
            </a:r>
          </a:p>
        </p:txBody>
      </p:sp>
      <p:sp>
        <p:nvSpPr>
          <p:cNvPr id="5" name="TextBox 4"/>
          <p:cNvSpPr txBox="1"/>
          <p:nvPr/>
        </p:nvSpPr>
        <p:spPr>
          <a:xfrm>
            <a:off x="6456363" y="6592888"/>
            <a:ext cx="2432050" cy="246062"/>
          </a:xfrm>
          <a:prstGeom prst="rect">
            <a:avLst/>
          </a:prstGeom>
          <a:noFill/>
        </p:spPr>
        <p:txBody>
          <a:bodyPr wrap="none">
            <a:spAutoFit/>
          </a:bodyPr>
          <a:lstStyle/>
          <a:p>
            <a:pPr algn="r">
              <a:defRPr/>
            </a:pPr>
            <a:r>
              <a:rPr lang="en-US" sz="1000" dirty="0">
                <a:latin typeface="+mj-lt"/>
              </a:rPr>
              <a:t>Courtesy of Univ. of Southern California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8" descr="pyogenicgranuloma-usc-max"/>
          <p:cNvPicPr>
            <a:picLocks noGrp="1" noChangeAspect="1" noChangeArrowheads="1"/>
          </p:cNvPicPr>
          <p:nvPr>
            <p:ph idx="1"/>
          </p:nvPr>
        </p:nvPicPr>
        <p:blipFill>
          <a:blip r:embed="rId3" cstate="print"/>
          <a:srcRect/>
          <a:stretch>
            <a:fillRect/>
          </a:stretch>
        </p:blipFill>
        <p:spPr bwMode="auto">
          <a:xfrm>
            <a:off x="1895475" y="1774825"/>
            <a:ext cx="5324475" cy="3868738"/>
          </a:xfrm>
          <a:noFill/>
          <a:ln>
            <a:miter lim="800000"/>
            <a:headEnd/>
            <a:tailEnd/>
          </a:ln>
        </p:spPr>
      </p:pic>
      <p:sp>
        <p:nvSpPr>
          <p:cNvPr id="20483" name="Rectangle 2"/>
          <p:cNvSpPr>
            <a:spLocks noGrp="1" noChangeArrowheads="1"/>
          </p:cNvSpPr>
          <p:nvPr>
            <p:ph type="title"/>
          </p:nvPr>
        </p:nvSpPr>
        <p:spPr>
          <a:xfrm>
            <a:off x="506413" y="445725"/>
            <a:ext cx="8382000" cy="517525"/>
          </a:xfrm>
        </p:spPr>
        <p:txBody>
          <a:bodyPr/>
          <a:lstStyle/>
          <a:p>
            <a:pPr eaLnBrk="1" hangingPunct="1"/>
            <a:r>
              <a:rPr lang="en-US" dirty="0" smtClean="0"/>
              <a:t>Gum Changes - Pregnancy Granuloma</a:t>
            </a:r>
          </a:p>
        </p:txBody>
      </p:sp>
      <p:sp>
        <p:nvSpPr>
          <p:cNvPr id="5" name="TextBox 4"/>
          <p:cNvSpPr txBox="1"/>
          <p:nvPr/>
        </p:nvSpPr>
        <p:spPr>
          <a:xfrm>
            <a:off x="6456363" y="6592888"/>
            <a:ext cx="2432050" cy="246062"/>
          </a:xfrm>
          <a:prstGeom prst="rect">
            <a:avLst/>
          </a:prstGeom>
          <a:noFill/>
        </p:spPr>
        <p:txBody>
          <a:bodyPr wrap="none">
            <a:spAutoFit/>
          </a:bodyPr>
          <a:lstStyle/>
          <a:p>
            <a:pPr algn="r">
              <a:defRPr/>
            </a:pPr>
            <a:r>
              <a:rPr lang="en-US" sz="1000" dirty="0">
                <a:latin typeface="+mj-lt"/>
              </a:rPr>
              <a:t>Courtesy of Univ. of Southern California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9"/>
          <p:cNvSpPr>
            <a:spLocks noGrp="1" noChangeArrowheads="1"/>
          </p:cNvSpPr>
          <p:nvPr>
            <p:ph idx="1"/>
          </p:nvPr>
        </p:nvSpPr>
        <p:spPr bwMode="auto">
          <a:xfrm>
            <a:off x="574766" y="1461317"/>
            <a:ext cx="8085909" cy="4530725"/>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000"/>
              </a:spcBef>
              <a:buFontTx/>
              <a:buChar char="•"/>
            </a:pPr>
            <a:r>
              <a:rPr lang="en-US" dirty="0" smtClean="0"/>
              <a:t>You could hurt yourself or your baby by NOT going to the dentist</a:t>
            </a:r>
          </a:p>
          <a:p>
            <a:pPr eaLnBrk="1" hangingPunct="1">
              <a:spcBef>
                <a:spcPts val="1000"/>
              </a:spcBef>
              <a:buFontTx/>
              <a:buChar char="•"/>
            </a:pPr>
            <a:r>
              <a:rPr lang="en-US" dirty="0" smtClean="0"/>
              <a:t>Go any time for:</a:t>
            </a:r>
          </a:p>
          <a:p>
            <a:pPr lvl="1" eaLnBrk="1" hangingPunct="1">
              <a:spcBef>
                <a:spcPts val="1000"/>
              </a:spcBef>
            </a:pPr>
            <a:r>
              <a:rPr lang="en-US" dirty="0" smtClean="0"/>
              <a:t>Check-ups and cleanings</a:t>
            </a:r>
          </a:p>
          <a:p>
            <a:pPr lvl="1" eaLnBrk="1" hangingPunct="1">
              <a:spcBef>
                <a:spcPts val="1000"/>
              </a:spcBef>
            </a:pPr>
            <a:r>
              <a:rPr lang="en-US" dirty="0" smtClean="0"/>
              <a:t>Emergency care (including x-rays)</a:t>
            </a:r>
          </a:p>
          <a:p>
            <a:pPr eaLnBrk="1" hangingPunct="1">
              <a:spcBef>
                <a:spcPts val="1000"/>
              </a:spcBef>
              <a:buFontTx/>
              <a:buChar char="•"/>
            </a:pPr>
            <a:r>
              <a:rPr lang="en-US" dirty="0" smtClean="0"/>
              <a:t>Second trimester or first half of third is best for procedures that require:</a:t>
            </a:r>
          </a:p>
          <a:p>
            <a:pPr lvl="1" eaLnBrk="1" hangingPunct="1">
              <a:spcBef>
                <a:spcPts val="1000"/>
              </a:spcBef>
            </a:pPr>
            <a:r>
              <a:rPr lang="en-US" dirty="0" smtClean="0"/>
              <a:t>Anesthesia</a:t>
            </a:r>
          </a:p>
          <a:p>
            <a:pPr lvl="1" eaLnBrk="1" hangingPunct="1">
              <a:spcBef>
                <a:spcPts val="1000"/>
              </a:spcBef>
            </a:pPr>
            <a:r>
              <a:rPr lang="en-US" dirty="0" smtClean="0"/>
              <a:t>Medication</a:t>
            </a:r>
          </a:p>
          <a:p>
            <a:pPr lvl="1" eaLnBrk="1" hangingPunct="1">
              <a:spcBef>
                <a:spcPts val="1000"/>
              </a:spcBef>
            </a:pPr>
            <a:r>
              <a:rPr lang="en-US" dirty="0" smtClean="0"/>
              <a:t>Time in the chair</a:t>
            </a:r>
          </a:p>
        </p:txBody>
      </p:sp>
      <p:sp>
        <p:nvSpPr>
          <p:cNvPr id="4099" name="Rectangle 1028"/>
          <p:cNvSpPr>
            <a:spLocks noGrp="1" noChangeArrowheads="1"/>
          </p:cNvSpPr>
          <p:nvPr>
            <p:ph type="title"/>
          </p:nvPr>
        </p:nvSpPr>
        <p:spPr>
          <a:xfrm>
            <a:off x="306977" y="395423"/>
            <a:ext cx="8686800" cy="517525"/>
          </a:xfrm>
        </p:spPr>
        <p:txBody>
          <a:bodyPr/>
          <a:lstStyle/>
          <a:p>
            <a:pPr eaLnBrk="1" hangingPunct="1"/>
            <a:r>
              <a:rPr lang="en-US" dirty="0" smtClean="0"/>
              <a:t>When should I see the dentist?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971800" y="2414588"/>
            <a:ext cx="9144000" cy="0"/>
          </a:xfrm>
          <a:prstGeom prst="rect">
            <a:avLst/>
          </a:prstGeom>
          <a:noFill/>
          <a:ln w="9525">
            <a:noFill/>
            <a:miter lim="800000"/>
            <a:headEnd/>
            <a:tailEnd/>
          </a:ln>
        </p:spPr>
        <p:txBody>
          <a:bodyPr>
            <a:spAutoFit/>
          </a:bodyPr>
          <a:lstStyle/>
          <a:p>
            <a:endParaRPr lang="en-US"/>
          </a:p>
        </p:txBody>
      </p:sp>
      <p:pic>
        <p:nvPicPr>
          <p:cNvPr id="21507" name="Picture 3" descr="BD04896_"/>
          <p:cNvPicPr>
            <a:picLocks noChangeAspect="1" noChangeArrowheads="1"/>
          </p:cNvPicPr>
          <p:nvPr/>
        </p:nvPicPr>
        <p:blipFill>
          <a:blip r:embed="rId3" cstate="print"/>
          <a:srcRect/>
          <a:stretch>
            <a:fillRect/>
          </a:stretch>
        </p:blipFill>
        <p:spPr bwMode="auto">
          <a:xfrm>
            <a:off x="5567363" y="1760538"/>
            <a:ext cx="3384550" cy="2146300"/>
          </a:xfrm>
          <a:prstGeom prst="rect">
            <a:avLst/>
          </a:prstGeom>
          <a:noFill/>
          <a:ln w="9525">
            <a:noFill/>
            <a:miter lim="800000"/>
            <a:headEnd/>
            <a:tailEnd/>
          </a:ln>
        </p:spPr>
      </p:pic>
      <p:sp>
        <p:nvSpPr>
          <p:cNvPr id="21508" name="Rectangle 8"/>
          <p:cNvSpPr>
            <a:spLocks noGrp="1" noChangeArrowheads="1"/>
          </p:cNvSpPr>
          <p:nvPr>
            <p:ph type="title"/>
          </p:nvPr>
        </p:nvSpPr>
        <p:spPr>
          <a:xfrm>
            <a:off x="265113" y="521562"/>
            <a:ext cx="8686800" cy="581025"/>
          </a:xfrm>
        </p:spPr>
        <p:txBody>
          <a:bodyPr/>
          <a:lstStyle/>
          <a:p>
            <a:pPr eaLnBrk="1" hangingPunct="1"/>
            <a:r>
              <a:rPr lang="en-US" sz="3200" dirty="0" smtClean="0">
                <a:latin typeface="Century Gothic" pitchFamily="34" charset="0"/>
              </a:rPr>
              <a:t>Who Wants a $1,000,000 $mile?</a:t>
            </a:r>
          </a:p>
        </p:txBody>
      </p:sp>
      <p:sp>
        <p:nvSpPr>
          <p:cNvPr id="21509" name="Rectangle 6"/>
          <p:cNvSpPr>
            <a:spLocks noGrp="1" noChangeArrowheads="1"/>
          </p:cNvSpPr>
          <p:nvPr>
            <p:ph type="body" idx="4294967295"/>
          </p:nvPr>
        </p:nvSpPr>
        <p:spPr bwMode="auto">
          <a:xfrm>
            <a:off x="1007156" y="1629909"/>
            <a:ext cx="4378325" cy="1006475"/>
          </a:xfrm>
          <a:prstGeom prst="rect">
            <a:avLst/>
          </a:prstGeom>
          <a:noFill/>
          <a:ln>
            <a:miter lim="800000"/>
            <a:headEnd/>
            <a:tailEnd/>
          </a:ln>
        </p:spPr>
        <p:txBody>
          <a:bodyPr/>
          <a:lstStyle/>
          <a:p>
            <a:pPr marL="0" indent="0" eaLnBrk="1" hangingPunct="1">
              <a:spcBef>
                <a:spcPct val="0"/>
              </a:spcBef>
              <a:buFont typeface="Wingdings" pitchFamily="2" charset="2"/>
              <a:buNone/>
            </a:pPr>
            <a:r>
              <a:rPr lang="en-US" sz="2800" b="1" dirty="0" smtClean="0"/>
              <a:t>Some signs of gum disease are…</a:t>
            </a:r>
          </a:p>
        </p:txBody>
      </p:sp>
      <p:sp>
        <p:nvSpPr>
          <p:cNvPr id="21510" name="Rectangle 9"/>
          <p:cNvSpPr>
            <a:spLocks noChangeArrowheads="1"/>
          </p:cNvSpPr>
          <p:nvPr/>
        </p:nvSpPr>
        <p:spPr bwMode="auto">
          <a:xfrm>
            <a:off x="1828800" y="3368675"/>
            <a:ext cx="5991225" cy="2124075"/>
          </a:xfrm>
          <a:prstGeom prst="rect">
            <a:avLst/>
          </a:prstGeom>
          <a:noFill/>
          <a:ln w="9525">
            <a:noFill/>
            <a:miter lim="800000"/>
            <a:headEnd/>
            <a:tailEnd/>
          </a:ln>
        </p:spPr>
        <p:txBody>
          <a:bodyPr>
            <a:spAutoFit/>
          </a:bodyPr>
          <a:lstStyle/>
          <a:p>
            <a:pPr marL="233363" indent="-233363">
              <a:spcBef>
                <a:spcPct val="20000"/>
              </a:spcBef>
              <a:spcAft>
                <a:spcPct val="30000"/>
              </a:spcAft>
              <a:buFontTx/>
              <a:buAutoNum type="alphaUcPeriod"/>
            </a:pPr>
            <a:r>
              <a:rPr lang="en-US" sz="2400" b="1">
                <a:latin typeface="Arial" charset="0"/>
              </a:rPr>
              <a:t>  Red, scaly patches </a:t>
            </a:r>
          </a:p>
          <a:p>
            <a:pPr marL="233363" indent="-233363">
              <a:spcBef>
                <a:spcPct val="20000"/>
              </a:spcBef>
              <a:spcAft>
                <a:spcPct val="30000"/>
              </a:spcAft>
              <a:buFontTx/>
              <a:buAutoNum type="alphaUcPeriod"/>
            </a:pPr>
            <a:r>
              <a:rPr lang="en-US" sz="2400" b="1">
                <a:latin typeface="Arial" charset="0"/>
              </a:rPr>
              <a:t>  Black, hairy patches</a:t>
            </a:r>
          </a:p>
          <a:p>
            <a:pPr marL="233363" indent="-233363">
              <a:spcBef>
                <a:spcPct val="20000"/>
              </a:spcBef>
              <a:spcAft>
                <a:spcPct val="30000"/>
              </a:spcAft>
              <a:buFontTx/>
              <a:buAutoNum type="alphaUcPeriod"/>
            </a:pPr>
            <a:r>
              <a:rPr lang="en-US" sz="2400" b="1">
                <a:latin typeface="Arial" charset="0"/>
              </a:rPr>
              <a:t>  Bleeding, swelling or tenderness</a:t>
            </a:r>
          </a:p>
          <a:p>
            <a:pPr marL="233363" indent="-233363">
              <a:spcBef>
                <a:spcPct val="20000"/>
              </a:spcBef>
              <a:spcAft>
                <a:spcPct val="30000"/>
              </a:spcAft>
              <a:buFontTx/>
              <a:buAutoNum type="alphaUcPeriod"/>
            </a:pPr>
            <a:r>
              <a:rPr lang="en-US" sz="2400" b="1">
                <a:latin typeface="Arial" charset="0"/>
              </a:rPr>
              <a:t>  None of the above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idx="1"/>
          </p:nvPr>
        </p:nvSpPr>
        <p:spPr bwMode="auto">
          <a:xfrm>
            <a:off x="1024482" y="1573304"/>
            <a:ext cx="4597400" cy="4140200"/>
          </a:xfrm>
          <a:noFill/>
          <a:ln>
            <a:miter lim="800000"/>
            <a:headEnd/>
            <a:tailEnd/>
          </a:ln>
        </p:spPr>
        <p:txBody>
          <a:bodyPr vert="horz" wrap="square" lIns="91440" tIns="45720" rIns="91440" bIns="45720" numCol="1" anchor="t" anchorCtr="0" compatLnSpc="1">
            <a:prstTxWarp prst="textNoShape">
              <a:avLst/>
            </a:prstTxWarp>
          </a:bodyPr>
          <a:lstStyle/>
          <a:p>
            <a:pPr marL="233363" indent="-233363" eaLnBrk="1" hangingPunct="1">
              <a:spcBef>
                <a:spcPts val="1000"/>
              </a:spcBef>
              <a:buFontTx/>
              <a:buChar char="•"/>
            </a:pPr>
            <a:r>
              <a:rPr lang="en-US" b="1" dirty="0" smtClean="0"/>
              <a:t>Morning sickness</a:t>
            </a:r>
          </a:p>
          <a:p>
            <a:pPr lvl="1" eaLnBrk="1" hangingPunct="1">
              <a:spcBef>
                <a:spcPts val="1000"/>
              </a:spcBef>
            </a:pPr>
            <a:r>
              <a:rPr lang="en-US" dirty="0" smtClean="0"/>
              <a:t>Difficulty with hygiene</a:t>
            </a:r>
          </a:p>
          <a:p>
            <a:pPr lvl="2" eaLnBrk="1" hangingPunct="1">
              <a:spcBef>
                <a:spcPts val="1000"/>
              </a:spcBef>
            </a:pPr>
            <a:r>
              <a:rPr lang="en-US" sz="2000" dirty="0" smtClean="0"/>
              <a:t>Gum disease</a:t>
            </a:r>
          </a:p>
          <a:p>
            <a:pPr lvl="2" eaLnBrk="1" hangingPunct="1">
              <a:spcBef>
                <a:spcPts val="1000"/>
              </a:spcBef>
            </a:pPr>
            <a:r>
              <a:rPr lang="en-US" sz="2000" dirty="0" smtClean="0"/>
              <a:t>Tooth decay</a:t>
            </a:r>
          </a:p>
          <a:p>
            <a:pPr lvl="1" eaLnBrk="1" hangingPunct="1">
              <a:spcBef>
                <a:spcPts val="1000"/>
              </a:spcBef>
            </a:pPr>
            <a:r>
              <a:rPr lang="en-US" dirty="0" smtClean="0"/>
              <a:t>Vomiting</a:t>
            </a:r>
          </a:p>
          <a:p>
            <a:pPr marL="233363" indent="-233363" eaLnBrk="1" hangingPunct="1">
              <a:spcBef>
                <a:spcPts val="1000"/>
              </a:spcBef>
              <a:buFontTx/>
              <a:buChar char="•"/>
            </a:pPr>
            <a:r>
              <a:rPr lang="en-US" b="1" dirty="0" err="1" smtClean="0"/>
              <a:t>Esophogeal</a:t>
            </a:r>
            <a:r>
              <a:rPr lang="en-US" b="1" dirty="0" smtClean="0"/>
              <a:t> Reflux (heartburn)</a:t>
            </a:r>
          </a:p>
          <a:p>
            <a:pPr marL="233363" indent="-233363" eaLnBrk="1" hangingPunct="1">
              <a:spcBef>
                <a:spcPts val="1000"/>
              </a:spcBef>
              <a:buFontTx/>
              <a:buChar char="•"/>
            </a:pPr>
            <a:r>
              <a:rPr lang="en-US" b="1" dirty="0" smtClean="0"/>
              <a:t>Acid exposure</a:t>
            </a:r>
          </a:p>
          <a:p>
            <a:pPr lvl="1" eaLnBrk="1" hangingPunct="1">
              <a:spcBef>
                <a:spcPts val="1000"/>
              </a:spcBef>
            </a:pPr>
            <a:r>
              <a:rPr lang="en-US" dirty="0" smtClean="0"/>
              <a:t>Irritation of the gums</a:t>
            </a:r>
          </a:p>
          <a:p>
            <a:pPr lvl="1" eaLnBrk="1" hangingPunct="1">
              <a:spcBef>
                <a:spcPts val="1000"/>
              </a:spcBef>
            </a:pPr>
            <a:r>
              <a:rPr lang="en-US" dirty="0" smtClean="0"/>
              <a:t>Weakening of tooth enamel</a:t>
            </a:r>
          </a:p>
          <a:p>
            <a:pPr lvl="1" eaLnBrk="1" hangingPunct="1">
              <a:spcBef>
                <a:spcPts val="1000"/>
              </a:spcBef>
            </a:pPr>
            <a:r>
              <a:rPr lang="en-US" dirty="0" smtClean="0"/>
              <a:t>Dental erosion</a:t>
            </a:r>
          </a:p>
        </p:txBody>
      </p:sp>
      <p:sp>
        <p:nvSpPr>
          <p:cNvPr id="22531" name="Rectangle 5"/>
          <p:cNvSpPr>
            <a:spLocks noGrp="1" noChangeArrowheads="1"/>
          </p:cNvSpPr>
          <p:nvPr>
            <p:ph type="title"/>
          </p:nvPr>
        </p:nvSpPr>
        <p:spPr>
          <a:xfrm>
            <a:off x="404949" y="468676"/>
            <a:ext cx="8739051" cy="949325"/>
          </a:xfrm>
        </p:spPr>
        <p:txBody>
          <a:bodyPr/>
          <a:lstStyle/>
          <a:p>
            <a:pPr eaLnBrk="1" hangingPunct="1"/>
            <a:r>
              <a:rPr lang="en-US" dirty="0" smtClean="0"/>
              <a:t>Changes During Pregnancy that Affect Oral Health</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idx="1"/>
          </p:nvPr>
        </p:nvSpPr>
        <p:spPr bwMode="auto">
          <a:xfrm>
            <a:off x="966470" y="1513568"/>
            <a:ext cx="5564188" cy="3806825"/>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Aft>
                <a:spcPct val="20000"/>
              </a:spcAft>
              <a:buFontTx/>
              <a:buChar char="•"/>
            </a:pPr>
            <a:r>
              <a:rPr lang="en-US" dirty="0" smtClean="0"/>
              <a:t>Do NOT brush immediately after vomiting</a:t>
            </a:r>
          </a:p>
          <a:p>
            <a:pPr eaLnBrk="1" hangingPunct="1">
              <a:spcAft>
                <a:spcPct val="20000"/>
              </a:spcAft>
              <a:buFontTx/>
              <a:buChar char="•"/>
            </a:pPr>
            <a:r>
              <a:rPr lang="en-US" dirty="0" smtClean="0"/>
              <a:t>Rinse </a:t>
            </a:r>
          </a:p>
          <a:p>
            <a:pPr lvl="1" eaLnBrk="1" hangingPunct="1">
              <a:spcAft>
                <a:spcPct val="20000"/>
              </a:spcAft>
            </a:pPr>
            <a:r>
              <a:rPr lang="en-US" dirty="0" smtClean="0"/>
              <a:t>Water with baking soda</a:t>
            </a:r>
          </a:p>
          <a:p>
            <a:pPr lvl="1" eaLnBrk="1" hangingPunct="1">
              <a:spcAft>
                <a:spcPct val="20000"/>
              </a:spcAft>
            </a:pPr>
            <a:r>
              <a:rPr lang="en-US" dirty="0" smtClean="0"/>
              <a:t>Antacid</a:t>
            </a:r>
          </a:p>
          <a:p>
            <a:pPr lvl="1" eaLnBrk="1" hangingPunct="1">
              <a:spcAft>
                <a:spcPct val="20000"/>
              </a:spcAft>
            </a:pPr>
            <a:r>
              <a:rPr lang="en-US" dirty="0" smtClean="0"/>
              <a:t>Plain water</a:t>
            </a:r>
          </a:p>
          <a:p>
            <a:pPr eaLnBrk="1" hangingPunct="1">
              <a:spcAft>
                <a:spcPct val="20000"/>
              </a:spcAft>
              <a:buFontTx/>
              <a:buChar char="•"/>
            </a:pPr>
            <a:r>
              <a:rPr lang="en-US" dirty="0" smtClean="0"/>
              <a:t>Eat some cheese</a:t>
            </a:r>
          </a:p>
          <a:p>
            <a:pPr eaLnBrk="1" hangingPunct="1">
              <a:spcAft>
                <a:spcPct val="20000"/>
              </a:spcAft>
              <a:buFontTx/>
              <a:buChar char="•"/>
            </a:pPr>
            <a:r>
              <a:rPr lang="en-US" dirty="0" smtClean="0"/>
              <a:t>Ask about fluoride rinse or gel</a:t>
            </a:r>
          </a:p>
        </p:txBody>
      </p:sp>
      <p:sp>
        <p:nvSpPr>
          <p:cNvPr id="23555" name="Rectangle 4"/>
          <p:cNvSpPr>
            <a:spLocks noGrp="1" noChangeArrowheads="1"/>
          </p:cNvSpPr>
          <p:nvPr>
            <p:ph type="title"/>
          </p:nvPr>
        </p:nvSpPr>
        <p:spPr>
          <a:xfrm>
            <a:off x="404948" y="476976"/>
            <a:ext cx="8229600" cy="519113"/>
          </a:xfrm>
        </p:spPr>
        <p:txBody>
          <a:bodyPr/>
          <a:lstStyle/>
          <a:p>
            <a:pPr eaLnBrk="1" hangingPunct="1"/>
            <a:r>
              <a:rPr lang="en-US" dirty="0" smtClean="0"/>
              <a:t>Treatment for Acid Exposure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idx="1"/>
          </p:nvPr>
        </p:nvSpPr>
        <p:spPr bwMode="auto">
          <a:xfrm>
            <a:off x="879746" y="1618071"/>
            <a:ext cx="7349853" cy="4376738"/>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200"/>
              </a:spcBef>
              <a:buFontTx/>
              <a:buChar char="•"/>
            </a:pPr>
            <a:r>
              <a:rPr lang="en-US" dirty="0" smtClean="0"/>
              <a:t>Periodontal (gum) disease linked to:</a:t>
            </a:r>
          </a:p>
          <a:p>
            <a:pPr lvl="1" eaLnBrk="1" hangingPunct="1">
              <a:spcBef>
                <a:spcPts val="1200"/>
              </a:spcBef>
            </a:pPr>
            <a:r>
              <a:rPr lang="en-US" dirty="0" smtClean="0"/>
              <a:t>Pre-eclampsia</a:t>
            </a:r>
          </a:p>
          <a:p>
            <a:pPr lvl="1" eaLnBrk="1" hangingPunct="1">
              <a:spcBef>
                <a:spcPts val="1200"/>
              </a:spcBef>
            </a:pPr>
            <a:r>
              <a:rPr lang="en-US" dirty="0" smtClean="0"/>
              <a:t>Preterm birth</a:t>
            </a:r>
          </a:p>
          <a:p>
            <a:pPr lvl="1" eaLnBrk="1" hangingPunct="1">
              <a:spcBef>
                <a:spcPts val="1200"/>
              </a:spcBef>
              <a:spcAft>
                <a:spcPct val="75000"/>
              </a:spcAft>
            </a:pPr>
            <a:r>
              <a:rPr lang="en-US" dirty="0" smtClean="0"/>
              <a:t>Low birth weight</a:t>
            </a:r>
          </a:p>
          <a:p>
            <a:pPr eaLnBrk="1" hangingPunct="1">
              <a:spcBef>
                <a:spcPts val="1200"/>
              </a:spcBef>
              <a:spcAft>
                <a:spcPct val="75000"/>
              </a:spcAft>
              <a:buFontTx/>
              <a:buChar char="•"/>
            </a:pPr>
            <a:r>
              <a:rPr lang="en-US" dirty="0" smtClean="0"/>
              <a:t>Dental cleaning to remove calculus (tartar) is safe for pregnant women  and can treat gum disease.</a:t>
            </a:r>
          </a:p>
        </p:txBody>
      </p:sp>
      <p:sp>
        <p:nvSpPr>
          <p:cNvPr id="24579" name="Rectangle 5"/>
          <p:cNvSpPr>
            <a:spLocks noGrp="1" noChangeArrowheads="1"/>
          </p:cNvSpPr>
          <p:nvPr>
            <p:ph type="title"/>
          </p:nvPr>
        </p:nvSpPr>
        <p:spPr>
          <a:xfrm>
            <a:off x="0" y="426312"/>
            <a:ext cx="8229600" cy="517525"/>
          </a:xfrm>
        </p:spPr>
        <p:txBody>
          <a:bodyPr/>
          <a:lstStyle/>
          <a:p>
            <a:pPr eaLnBrk="1" hangingPunct="1"/>
            <a:r>
              <a:rPr lang="en-US" dirty="0" smtClean="0"/>
              <a:t>Oral Diseases Can Effect Pregnancy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bwMode="auto">
          <a:xfrm>
            <a:off x="938667" y="1526631"/>
            <a:ext cx="7251744" cy="4530725"/>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000"/>
              </a:spcBef>
              <a:spcAft>
                <a:spcPts val="600"/>
              </a:spcAft>
              <a:buFontTx/>
              <a:buChar char="•"/>
            </a:pPr>
            <a:r>
              <a:rPr lang="en-US" dirty="0" smtClean="0"/>
              <a:t>Reduce the amount of bacteria in your mouth.</a:t>
            </a:r>
          </a:p>
          <a:p>
            <a:pPr lvl="1" eaLnBrk="1" hangingPunct="1">
              <a:spcBef>
                <a:spcPts val="1000"/>
              </a:spcBef>
              <a:spcAft>
                <a:spcPts val="600"/>
              </a:spcAft>
            </a:pPr>
            <a:r>
              <a:rPr lang="en-US" dirty="0" smtClean="0"/>
              <a:t>Brush at least twice a day with fluoride toothpaste</a:t>
            </a:r>
          </a:p>
          <a:p>
            <a:pPr lvl="1" eaLnBrk="1" hangingPunct="1">
              <a:spcBef>
                <a:spcPts val="1000"/>
              </a:spcBef>
              <a:spcAft>
                <a:spcPts val="600"/>
              </a:spcAft>
            </a:pPr>
            <a:r>
              <a:rPr lang="en-US" dirty="0" smtClean="0"/>
              <a:t>Floss once a day</a:t>
            </a:r>
          </a:p>
          <a:p>
            <a:pPr lvl="1" eaLnBrk="1" hangingPunct="1">
              <a:spcBef>
                <a:spcPts val="1000"/>
              </a:spcBef>
              <a:spcAft>
                <a:spcPts val="600"/>
              </a:spcAft>
            </a:pPr>
            <a:r>
              <a:rPr lang="en-US" dirty="0" smtClean="0"/>
              <a:t>Antibacterial mouth rinses</a:t>
            </a:r>
          </a:p>
          <a:p>
            <a:pPr lvl="1" eaLnBrk="1" hangingPunct="1">
              <a:spcBef>
                <a:spcPts val="1000"/>
              </a:spcBef>
              <a:spcAft>
                <a:spcPts val="600"/>
              </a:spcAft>
            </a:pPr>
            <a:r>
              <a:rPr lang="en-US" dirty="0" err="1" smtClean="0"/>
              <a:t>Xylitol</a:t>
            </a:r>
            <a:r>
              <a:rPr lang="en-US" dirty="0" smtClean="0"/>
              <a:t> gum or mints after snacks (sugary drinks count as a snack!)</a:t>
            </a:r>
          </a:p>
          <a:p>
            <a:pPr eaLnBrk="1" hangingPunct="1">
              <a:spcBef>
                <a:spcPts val="1000"/>
              </a:spcBef>
              <a:spcAft>
                <a:spcPts val="600"/>
              </a:spcAft>
              <a:buFontTx/>
              <a:buChar char="•"/>
            </a:pPr>
            <a:r>
              <a:rPr lang="en-US" dirty="0" smtClean="0"/>
              <a:t>Keep routine dental visits!</a:t>
            </a:r>
          </a:p>
          <a:p>
            <a:pPr lvl="1" eaLnBrk="1" hangingPunct="1">
              <a:spcBef>
                <a:spcPts val="1000"/>
              </a:spcBef>
              <a:spcAft>
                <a:spcPts val="600"/>
              </a:spcAft>
            </a:pPr>
            <a:r>
              <a:rPr lang="en-US" dirty="0" smtClean="0"/>
              <a:t>TRICARE Dental Program pays for 3 checkup/cleaning visits during pregnancy</a:t>
            </a:r>
          </a:p>
        </p:txBody>
      </p:sp>
      <p:sp>
        <p:nvSpPr>
          <p:cNvPr id="25603" name="Rectangle 2"/>
          <p:cNvSpPr>
            <a:spLocks noGrp="1" noChangeArrowheads="1"/>
          </p:cNvSpPr>
          <p:nvPr>
            <p:ph type="title"/>
          </p:nvPr>
        </p:nvSpPr>
        <p:spPr>
          <a:xfrm>
            <a:off x="-235131" y="482102"/>
            <a:ext cx="9144000" cy="517525"/>
          </a:xfrm>
        </p:spPr>
        <p:txBody>
          <a:bodyPr/>
          <a:lstStyle/>
          <a:p>
            <a:pPr eaLnBrk="1" hangingPunct="1"/>
            <a:r>
              <a:rPr lang="en-US" dirty="0" smtClean="0"/>
              <a:t>Prevention:  Oral Hygiene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sz="half" idx="1"/>
          </p:nvPr>
        </p:nvSpPr>
        <p:spPr bwMode="auto">
          <a:xfrm>
            <a:off x="1007428" y="1575798"/>
            <a:ext cx="4038600" cy="3895725"/>
          </a:xfrm>
          <a:noFill/>
          <a:ln>
            <a:miter lim="800000"/>
            <a:headEnd/>
            <a:tailEnd/>
          </a:ln>
        </p:spPr>
        <p:txBody>
          <a:bodyPr vert="horz" wrap="square" lIns="91440" tIns="45720" rIns="91440" bIns="45720" numCol="1" anchor="t" anchorCtr="0" compatLnSpc="1">
            <a:prstTxWarp prst="textNoShape">
              <a:avLst/>
            </a:prstTxWarp>
          </a:bodyPr>
          <a:lstStyle/>
          <a:p>
            <a:pPr marL="233363" indent="-233363" eaLnBrk="1" hangingPunct="1">
              <a:spcBef>
                <a:spcPts val="1200"/>
              </a:spcBef>
              <a:buFontTx/>
              <a:buChar char="•"/>
            </a:pPr>
            <a:r>
              <a:rPr lang="en-US" dirty="0" smtClean="0"/>
              <a:t>Eat well-balanced meals</a:t>
            </a:r>
          </a:p>
          <a:p>
            <a:pPr lvl="1" eaLnBrk="1" hangingPunct="1">
              <a:spcBef>
                <a:spcPts val="1200"/>
              </a:spcBef>
            </a:pPr>
            <a:r>
              <a:rPr lang="en-US" sz="2000" dirty="0" smtClean="0"/>
              <a:t>B vitamins, especially folate (folic acid)</a:t>
            </a:r>
          </a:p>
          <a:p>
            <a:pPr lvl="1" eaLnBrk="1" hangingPunct="1">
              <a:spcBef>
                <a:spcPts val="1200"/>
              </a:spcBef>
            </a:pPr>
            <a:r>
              <a:rPr lang="en-US" sz="2000" dirty="0" smtClean="0"/>
              <a:t>Vitamin C</a:t>
            </a:r>
          </a:p>
          <a:p>
            <a:pPr lvl="1" eaLnBrk="1" hangingPunct="1">
              <a:spcBef>
                <a:spcPts val="1200"/>
              </a:spcBef>
            </a:pPr>
            <a:r>
              <a:rPr lang="en-US" sz="2000" dirty="0" smtClean="0"/>
              <a:t>Vitamin D</a:t>
            </a:r>
          </a:p>
          <a:p>
            <a:pPr lvl="1" eaLnBrk="1" hangingPunct="1">
              <a:spcBef>
                <a:spcPts val="1200"/>
              </a:spcBef>
            </a:pPr>
            <a:r>
              <a:rPr lang="en-US" sz="2000" dirty="0" smtClean="0"/>
              <a:t>Calcium</a:t>
            </a:r>
          </a:p>
          <a:p>
            <a:pPr lvl="1" eaLnBrk="1" hangingPunct="1">
              <a:spcBef>
                <a:spcPts val="1200"/>
              </a:spcBef>
            </a:pPr>
            <a:r>
              <a:rPr lang="en-US" sz="2000" dirty="0" smtClean="0"/>
              <a:t>Protein</a:t>
            </a:r>
          </a:p>
          <a:p>
            <a:pPr lvl="1" eaLnBrk="1" hangingPunct="1">
              <a:spcBef>
                <a:spcPts val="1200"/>
              </a:spcBef>
            </a:pPr>
            <a:r>
              <a:rPr lang="en-US" sz="2000" dirty="0" smtClean="0"/>
              <a:t>Fiber</a:t>
            </a:r>
          </a:p>
        </p:txBody>
      </p:sp>
      <p:sp>
        <p:nvSpPr>
          <p:cNvPr id="26627" name="Content Placeholder 5"/>
          <p:cNvSpPr>
            <a:spLocks noGrp="1"/>
          </p:cNvSpPr>
          <p:nvPr>
            <p:ph sz="half" idx="2"/>
          </p:nvPr>
        </p:nvSpPr>
        <p:spPr bwMode="auto">
          <a:xfrm>
            <a:off x="4881063" y="1549671"/>
            <a:ext cx="4038600" cy="3768725"/>
          </a:xfrm>
          <a:ln>
            <a:miter lim="800000"/>
            <a:headEnd/>
            <a:tailEnd/>
          </a:ln>
        </p:spPr>
        <p:txBody>
          <a:bodyPr vert="horz" wrap="square" lIns="91440" tIns="45720" rIns="91440" bIns="45720" numCol="1" anchor="t" anchorCtr="0" compatLnSpc="1">
            <a:prstTxWarp prst="textNoShape">
              <a:avLst/>
            </a:prstTxWarp>
          </a:bodyPr>
          <a:lstStyle/>
          <a:p>
            <a:pPr marL="233363" indent="-233363" eaLnBrk="1" hangingPunct="1">
              <a:spcBef>
                <a:spcPts val="1200"/>
              </a:spcBef>
              <a:buFont typeface="Arial" pitchFamily="34" charset="0"/>
              <a:buChar char="•"/>
              <a:defRPr/>
            </a:pPr>
            <a:r>
              <a:rPr lang="en-US" dirty="0" smtClean="0"/>
              <a:t>Snack smart</a:t>
            </a:r>
          </a:p>
          <a:p>
            <a:pPr lvl="1" eaLnBrk="1" hangingPunct="1">
              <a:spcBef>
                <a:spcPts val="1200"/>
              </a:spcBef>
              <a:defRPr/>
            </a:pPr>
            <a:r>
              <a:rPr lang="en-US" sz="2000" dirty="0" smtClean="0"/>
              <a:t>Avoid starchy or sugary snacks and drinks</a:t>
            </a:r>
          </a:p>
          <a:p>
            <a:pPr lvl="1" eaLnBrk="1" hangingPunct="1">
              <a:spcBef>
                <a:spcPts val="1200"/>
              </a:spcBef>
              <a:defRPr/>
            </a:pPr>
            <a:r>
              <a:rPr lang="en-US" sz="2000" dirty="0" smtClean="0"/>
              <a:t>Raw fruits and vegetables</a:t>
            </a:r>
          </a:p>
          <a:p>
            <a:pPr lvl="1" eaLnBrk="1" hangingPunct="1">
              <a:spcBef>
                <a:spcPts val="1200"/>
              </a:spcBef>
              <a:defRPr/>
            </a:pPr>
            <a:r>
              <a:rPr lang="en-US" sz="2000" dirty="0" smtClean="0"/>
              <a:t>Dairy products</a:t>
            </a:r>
          </a:p>
          <a:p>
            <a:pPr marL="0" indent="0" eaLnBrk="1" hangingPunct="1">
              <a:spcBef>
                <a:spcPts val="1200"/>
              </a:spcBef>
              <a:defRPr/>
            </a:pPr>
            <a:endParaRPr lang="en-US" dirty="0" smtClean="0"/>
          </a:p>
        </p:txBody>
      </p:sp>
      <p:sp>
        <p:nvSpPr>
          <p:cNvPr id="26628" name="Rectangle 4"/>
          <p:cNvSpPr>
            <a:spLocks noGrp="1" noChangeArrowheads="1"/>
          </p:cNvSpPr>
          <p:nvPr>
            <p:ph type="title"/>
          </p:nvPr>
        </p:nvSpPr>
        <p:spPr>
          <a:xfrm>
            <a:off x="404948" y="500714"/>
            <a:ext cx="8229600" cy="518218"/>
          </a:xfrm>
        </p:spPr>
        <p:txBody>
          <a:bodyPr/>
          <a:lstStyle/>
          <a:p>
            <a:pPr eaLnBrk="1" hangingPunct="1"/>
            <a:r>
              <a:rPr lang="en-US" sz="2800" dirty="0" smtClean="0"/>
              <a:t>Prevention:  Nutrition </a:t>
            </a:r>
            <a:r>
              <a:rPr lang="en-US" sz="2800" dirty="0" smtClean="0"/>
              <a:t>for Oral Health</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2971800" y="2414588"/>
            <a:ext cx="9144000" cy="0"/>
          </a:xfrm>
          <a:prstGeom prst="rect">
            <a:avLst/>
          </a:prstGeom>
          <a:noFill/>
          <a:ln w="9525">
            <a:noFill/>
            <a:miter lim="800000"/>
            <a:headEnd/>
            <a:tailEnd/>
          </a:ln>
        </p:spPr>
        <p:txBody>
          <a:bodyPr>
            <a:spAutoFit/>
          </a:bodyPr>
          <a:lstStyle/>
          <a:p>
            <a:endParaRPr lang="en-US"/>
          </a:p>
        </p:txBody>
      </p:sp>
      <p:pic>
        <p:nvPicPr>
          <p:cNvPr id="27651" name="Picture 3" descr="BD04896_"/>
          <p:cNvPicPr>
            <a:picLocks noChangeAspect="1" noChangeArrowheads="1"/>
          </p:cNvPicPr>
          <p:nvPr/>
        </p:nvPicPr>
        <p:blipFill>
          <a:blip r:embed="rId3" cstate="print"/>
          <a:srcRect/>
          <a:stretch>
            <a:fillRect/>
          </a:stretch>
        </p:blipFill>
        <p:spPr bwMode="auto">
          <a:xfrm>
            <a:off x="5567363" y="1760538"/>
            <a:ext cx="3384550" cy="2146300"/>
          </a:xfrm>
          <a:prstGeom prst="rect">
            <a:avLst/>
          </a:prstGeom>
          <a:noFill/>
          <a:ln w="9525">
            <a:noFill/>
            <a:miter lim="800000"/>
            <a:headEnd/>
            <a:tailEnd/>
          </a:ln>
        </p:spPr>
      </p:pic>
      <p:sp>
        <p:nvSpPr>
          <p:cNvPr id="27652" name="Rectangle 8"/>
          <p:cNvSpPr>
            <a:spLocks noGrp="1" noChangeArrowheads="1"/>
          </p:cNvSpPr>
          <p:nvPr>
            <p:ph type="title"/>
          </p:nvPr>
        </p:nvSpPr>
        <p:spPr>
          <a:xfrm>
            <a:off x="-4763" y="456248"/>
            <a:ext cx="8686800" cy="581025"/>
          </a:xfrm>
        </p:spPr>
        <p:txBody>
          <a:bodyPr/>
          <a:lstStyle/>
          <a:p>
            <a:pPr eaLnBrk="1" hangingPunct="1"/>
            <a:r>
              <a:rPr lang="en-US" sz="3200" dirty="0" smtClean="0">
                <a:latin typeface="Century Gothic" pitchFamily="34" charset="0"/>
              </a:rPr>
              <a:t>Who Wants a $1,000,000 $mile?</a:t>
            </a:r>
          </a:p>
        </p:txBody>
      </p:sp>
      <p:sp>
        <p:nvSpPr>
          <p:cNvPr id="27653" name="Rectangle 6"/>
          <p:cNvSpPr>
            <a:spLocks noGrp="1" noChangeArrowheads="1"/>
          </p:cNvSpPr>
          <p:nvPr>
            <p:ph type="body" idx="4294967295"/>
          </p:nvPr>
        </p:nvSpPr>
        <p:spPr bwMode="auto">
          <a:xfrm>
            <a:off x="1111387" y="1519147"/>
            <a:ext cx="3408362" cy="1031875"/>
          </a:xfrm>
          <a:prstGeom prst="rect">
            <a:avLst/>
          </a:prstGeom>
          <a:noFill/>
          <a:ln>
            <a:miter lim="800000"/>
            <a:headEnd/>
            <a:tailEnd/>
          </a:ln>
        </p:spPr>
        <p:txBody>
          <a:bodyPr/>
          <a:lstStyle/>
          <a:p>
            <a:pPr marL="0" indent="0" eaLnBrk="1" hangingPunct="1">
              <a:spcBef>
                <a:spcPct val="0"/>
              </a:spcBef>
              <a:buFont typeface="Wingdings" pitchFamily="2" charset="2"/>
              <a:buNone/>
            </a:pPr>
            <a:r>
              <a:rPr lang="en-US" sz="2800" b="1" dirty="0" smtClean="0"/>
              <a:t>Oral diseases can be prevented by…</a:t>
            </a:r>
          </a:p>
        </p:txBody>
      </p:sp>
      <p:sp>
        <p:nvSpPr>
          <p:cNvPr id="27654" name="Rectangle 9"/>
          <p:cNvSpPr>
            <a:spLocks noChangeArrowheads="1"/>
          </p:cNvSpPr>
          <p:nvPr/>
        </p:nvSpPr>
        <p:spPr bwMode="auto">
          <a:xfrm>
            <a:off x="1838325" y="3186113"/>
            <a:ext cx="5000625" cy="3105150"/>
          </a:xfrm>
          <a:prstGeom prst="rect">
            <a:avLst/>
          </a:prstGeom>
          <a:noFill/>
          <a:ln w="9525">
            <a:noFill/>
            <a:miter lim="800000"/>
            <a:headEnd/>
            <a:tailEnd/>
          </a:ln>
        </p:spPr>
        <p:txBody>
          <a:bodyPr>
            <a:spAutoFit/>
          </a:bodyPr>
          <a:lstStyle/>
          <a:p>
            <a:pPr marL="457200" indent="-457200">
              <a:spcBef>
                <a:spcPct val="20000"/>
              </a:spcBef>
              <a:spcAft>
                <a:spcPct val="30000"/>
              </a:spcAft>
              <a:buFontTx/>
              <a:buAutoNum type="alphaUcPeriod"/>
            </a:pPr>
            <a:r>
              <a:rPr lang="en-US" sz="2400" b="1">
                <a:latin typeface="Arial" charset="0"/>
              </a:rPr>
              <a:t>Using fluoride rinse</a:t>
            </a:r>
          </a:p>
          <a:p>
            <a:pPr marL="457200" indent="-457200">
              <a:spcBef>
                <a:spcPct val="20000"/>
              </a:spcBef>
              <a:spcAft>
                <a:spcPct val="30000"/>
              </a:spcAft>
              <a:buFontTx/>
              <a:buAutoNum type="alphaUcPeriod"/>
            </a:pPr>
            <a:r>
              <a:rPr lang="en-US" sz="2400" b="1">
                <a:latin typeface="Arial" charset="0"/>
              </a:rPr>
              <a:t>Brushing with fluoride toothpaste 2-3 times a day</a:t>
            </a:r>
          </a:p>
          <a:p>
            <a:pPr marL="457200" indent="-457200">
              <a:spcBef>
                <a:spcPct val="20000"/>
              </a:spcBef>
              <a:spcAft>
                <a:spcPct val="30000"/>
              </a:spcAft>
              <a:buFontTx/>
              <a:buAutoNum type="alphaUcPeriod"/>
            </a:pPr>
            <a:r>
              <a:rPr lang="en-US" sz="2400" b="1">
                <a:latin typeface="Arial" charset="0"/>
              </a:rPr>
              <a:t>Eating nutritious foods</a:t>
            </a:r>
          </a:p>
          <a:p>
            <a:pPr marL="457200" indent="-457200">
              <a:spcBef>
                <a:spcPct val="20000"/>
              </a:spcBef>
              <a:spcAft>
                <a:spcPct val="30000"/>
              </a:spcAft>
              <a:buFontTx/>
              <a:buAutoNum type="alphaUcPeriod"/>
            </a:pPr>
            <a:r>
              <a:rPr lang="en-US" sz="2400" b="1">
                <a:latin typeface="Arial" charset="0"/>
              </a:rPr>
              <a:t>A and B</a:t>
            </a:r>
          </a:p>
          <a:p>
            <a:pPr marL="457200" indent="-457200">
              <a:spcBef>
                <a:spcPct val="20000"/>
              </a:spcBef>
              <a:spcAft>
                <a:spcPct val="30000"/>
              </a:spcAft>
              <a:buFontTx/>
              <a:buAutoNum type="alphaUcPeriod"/>
            </a:pPr>
            <a:r>
              <a:rPr lang="en-US" sz="2400" b="1">
                <a:latin typeface="Arial" charset="0"/>
              </a:rPr>
              <a:t>All of the above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bwMode="auto">
          <a:xfrm>
            <a:off x="0" y="1579563"/>
            <a:ext cx="9144000" cy="900112"/>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buFont typeface="Wingdings" pitchFamily="2" charset="2"/>
              <a:buNone/>
            </a:pPr>
            <a:r>
              <a:rPr lang="en-US" sz="2400" b="1" dirty="0" smtClean="0"/>
              <a:t>COL Georgia Rogers</a:t>
            </a:r>
          </a:p>
          <a:p>
            <a:pPr algn="ctr" eaLnBrk="1" hangingPunct="1">
              <a:buFont typeface="Wingdings" pitchFamily="2" charset="2"/>
              <a:buNone/>
            </a:pPr>
            <a:r>
              <a:rPr lang="en-US" sz="2400" dirty="0" smtClean="0"/>
              <a:t>Consultant to the Army Surgeon General for Dental Public Health</a:t>
            </a:r>
          </a:p>
        </p:txBody>
      </p:sp>
      <p:sp>
        <p:nvSpPr>
          <p:cNvPr id="28675" name="Rectangle 2"/>
          <p:cNvSpPr>
            <a:spLocks noGrp="1" noChangeArrowheads="1"/>
          </p:cNvSpPr>
          <p:nvPr>
            <p:ph type="title"/>
          </p:nvPr>
        </p:nvSpPr>
        <p:spPr>
          <a:xfrm>
            <a:off x="404948" y="477339"/>
            <a:ext cx="8229600" cy="519113"/>
          </a:xfrm>
        </p:spPr>
        <p:txBody>
          <a:bodyPr/>
          <a:lstStyle/>
          <a:p>
            <a:pPr eaLnBrk="1" hangingPunct="1"/>
            <a:r>
              <a:rPr lang="en-US" dirty="0" smtClean="0"/>
              <a:t>Acknowledgements</a:t>
            </a:r>
          </a:p>
        </p:txBody>
      </p:sp>
      <p:sp>
        <p:nvSpPr>
          <p:cNvPr id="28676" name="Text Box 4"/>
          <p:cNvSpPr txBox="1">
            <a:spLocks noChangeArrowheads="1"/>
          </p:cNvSpPr>
          <p:nvPr/>
        </p:nvSpPr>
        <p:spPr bwMode="auto">
          <a:xfrm>
            <a:off x="1163637" y="2959237"/>
            <a:ext cx="7299325" cy="2778125"/>
          </a:xfrm>
          <a:prstGeom prst="rect">
            <a:avLst/>
          </a:prstGeom>
          <a:noFill/>
          <a:ln w="9525">
            <a:noFill/>
            <a:miter lim="800000"/>
            <a:headEnd/>
            <a:tailEnd/>
          </a:ln>
        </p:spPr>
        <p:txBody>
          <a:bodyPr>
            <a:spAutoFit/>
          </a:bodyPr>
          <a:lstStyle/>
          <a:p>
            <a:pPr>
              <a:spcBef>
                <a:spcPct val="50000"/>
              </a:spcBef>
            </a:pPr>
            <a:r>
              <a:rPr lang="en-US" b="1" dirty="0">
                <a:latin typeface="+mn-lt"/>
              </a:rPr>
              <a:t>Additional graphics or information provided by the following:</a:t>
            </a:r>
          </a:p>
          <a:p>
            <a:pPr marL="804863" lvl="1">
              <a:spcBef>
                <a:spcPct val="45000"/>
              </a:spcBef>
            </a:pPr>
            <a:r>
              <a:rPr lang="en-US" dirty="0" err="1">
                <a:latin typeface="+mn-lt"/>
              </a:rPr>
              <a:t>Diann</a:t>
            </a:r>
            <a:r>
              <a:rPr lang="en-US" dirty="0">
                <a:latin typeface="+mn-lt"/>
              </a:rPr>
              <a:t> </a:t>
            </a:r>
            <a:r>
              <a:rPr lang="en-US" dirty="0" err="1">
                <a:latin typeface="+mn-lt"/>
              </a:rPr>
              <a:t>Bomkamp</a:t>
            </a:r>
            <a:r>
              <a:rPr lang="en-US" dirty="0">
                <a:latin typeface="+mn-lt"/>
              </a:rPr>
              <a:t>, RDH, BSDH, Missouri</a:t>
            </a:r>
          </a:p>
          <a:p>
            <a:pPr marL="804863" lvl="1">
              <a:spcBef>
                <a:spcPct val="45000"/>
              </a:spcBef>
            </a:pPr>
            <a:r>
              <a:rPr lang="en-US" dirty="0">
                <a:latin typeface="+mn-lt"/>
              </a:rPr>
              <a:t>WI Dept. of Health and Family Services</a:t>
            </a:r>
          </a:p>
          <a:p>
            <a:pPr marL="804863" lvl="1">
              <a:spcBef>
                <a:spcPct val="45000"/>
              </a:spcBef>
            </a:pPr>
            <a:r>
              <a:rPr lang="en-US" dirty="0">
                <a:latin typeface="+mn-lt"/>
              </a:rPr>
              <a:t>University of Southern California</a:t>
            </a:r>
          </a:p>
          <a:p>
            <a:pPr marL="804863" lvl="1">
              <a:spcBef>
                <a:spcPct val="45000"/>
              </a:spcBef>
            </a:pPr>
            <a:r>
              <a:rPr lang="en-US" dirty="0">
                <a:latin typeface="+mn-lt"/>
              </a:rPr>
              <a:t>Phoenix College</a:t>
            </a:r>
          </a:p>
          <a:p>
            <a:pPr marL="804863" lvl="1">
              <a:spcBef>
                <a:spcPct val="45000"/>
              </a:spcBef>
            </a:pPr>
            <a:r>
              <a:rPr lang="en-US" dirty="0">
                <a:latin typeface="+mn-lt"/>
              </a:rPr>
              <a:t>Proctor &amp; Gamble</a:t>
            </a:r>
          </a:p>
          <a:p>
            <a:pPr marL="804863" lvl="1">
              <a:spcBef>
                <a:spcPct val="45000"/>
              </a:spcBef>
            </a:pPr>
            <a:r>
              <a:rPr lang="en-US" dirty="0">
                <a:latin typeface="+mn-lt"/>
              </a:rPr>
              <a:t>Dr. Luke </a:t>
            </a:r>
            <a:r>
              <a:rPr lang="en-US" dirty="0" err="1">
                <a:latin typeface="+mn-lt"/>
              </a:rPr>
              <a:t>Shwart</a:t>
            </a:r>
            <a:r>
              <a:rPr lang="en-US" dirty="0">
                <a:latin typeface="+mn-lt"/>
              </a:rPr>
              <a:t>, Calgary Health Region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bwMode="auto">
          <a:xfrm>
            <a:off x="744584" y="1343751"/>
            <a:ext cx="7198406" cy="4489450"/>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000"/>
              </a:spcBef>
              <a:buFontTx/>
              <a:buChar char="•"/>
            </a:pPr>
            <a:r>
              <a:rPr lang="en-US" dirty="0" smtClean="0"/>
              <a:t>Most treatments considered safe</a:t>
            </a:r>
          </a:p>
          <a:p>
            <a:pPr eaLnBrk="1" hangingPunct="1">
              <a:spcBef>
                <a:spcPts val="1000"/>
              </a:spcBef>
              <a:buFontTx/>
              <a:buChar char="•"/>
            </a:pPr>
            <a:r>
              <a:rPr lang="en-US" dirty="0" smtClean="0"/>
              <a:t>Acceptable drugs</a:t>
            </a:r>
          </a:p>
          <a:p>
            <a:pPr lvl="1" eaLnBrk="1" hangingPunct="1">
              <a:spcBef>
                <a:spcPts val="1000"/>
              </a:spcBef>
            </a:pPr>
            <a:r>
              <a:rPr lang="en-US" dirty="0" smtClean="0"/>
              <a:t>Dental anesthetics </a:t>
            </a:r>
          </a:p>
          <a:p>
            <a:pPr lvl="1" eaLnBrk="1" hangingPunct="1">
              <a:spcBef>
                <a:spcPts val="1000"/>
              </a:spcBef>
            </a:pPr>
            <a:r>
              <a:rPr lang="en-US" dirty="0" err="1" smtClean="0"/>
              <a:t>Chlorhexidine</a:t>
            </a:r>
            <a:r>
              <a:rPr lang="en-US" dirty="0" smtClean="0"/>
              <a:t> rinse</a:t>
            </a:r>
          </a:p>
          <a:p>
            <a:pPr lvl="1" eaLnBrk="1" hangingPunct="1">
              <a:spcBef>
                <a:spcPts val="1000"/>
              </a:spcBef>
            </a:pPr>
            <a:r>
              <a:rPr lang="en-US" dirty="0" smtClean="0"/>
              <a:t>Fluoride treatment</a:t>
            </a:r>
          </a:p>
          <a:p>
            <a:pPr lvl="1" eaLnBrk="1" hangingPunct="1">
              <a:spcBef>
                <a:spcPts val="1000"/>
              </a:spcBef>
            </a:pPr>
            <a:r>
              <a:rPr lang="en-US" dirty="0" smtClean="0"/>
              <a:t>Tylenol</a:t>
            </a:r>
          </a:p>
          <a:p>
            <a:pPr eaLnBrk="1" hangingPunct="1">
              <a:spcBef>
                <a:spcPts val="1000"/>
              </a:spcBef>
              <a:buFontTx/>
              <a:buChar char="•"/>
            </a:pPr>
            <a:r>
              <a:rPr lang="en-US" dirty="0" smtClean="0"/>
              <a:t>Give dentist your obstetrician’s contact information</a:t>
            </a:r>
          </a:p>
          <a:p>
            <a:pPr eaLnBrk="1" hangingPunct="1">
              <a:spcBef>
                <a:spcPts val="1000"/>
              </a:spcBef>
              <a:buFontTx/>
              <a:buChar char="•"/>
            </a:pPr>
            <a:r>
              <a:rPr lang="en-US" dirty="0" smtClean="0"/>
              <a:t>Avoid</a:t>
            </a:r>
          </a:p>
          <a:p>
            <a:pPr lvl="1" eaLnBrk="1" hangingPunct="1">
              <a:spcBef>
                <a:spcPts val="1000"/>
              </a:spcBef>
            </a:pPr>
            <a:r>
              <a:rPr lang="en-US" dirty="0" smtClean="0"/>
              <a:t>Aspirin or ibuprofen</a:t>
            </a:r>
          </a:p>
          <a:p>
            <a:pPr lvl="1" eaLnBrk="1" hangingPunct="1">
              <a:spcBef>
                <a:spcPts val="1000"/>
              </a:spcBef>
            </a:pPr>
            <a:r>
              <a:rPr lang="en-US" dirty="0" err="1" smtClean="0"/>
              <a:t>Tetracyclines</a:t>
            </a:r>
            <a:r>
              <a:rPr lang="en-US" dirty="0" smtClean="0"/>
              <a:t>, </a:t>
            </a:r>
            <a:r>
              <a:rPr lang="en-US" dirty="0" err="1" smtClean="0"/>
              <a:t>chloramphenicol</a:t>
            </a:r>
            <a:endParaRPr lang="en-US" dirty="0" smtClean="0"/>
          </a:p>
        </p:txBody>
      </p:sp>
      <p:sp>
        <p:nvSpPr>
          <p:cNvPr id="5123" name="Rectangle 2"/>
          <p:cNvSpPr>
            <a:spLocks noGrp="1" noChangeArrowheads="1"/>
          </p:cNvSpPr>
          <p:nvPr>
            <p:ph type="title"/>
          </p:nvPr>
        </p:nvSpPr>
        <p:spPr>
          <a:xfrm>
            <a:off x="574766" y="389074"/>
            <a:ext cx="8229600" cy="517525"/>
          </a:xfrm>
        </p:spPr>
        <p:txBody>
          <a:bodyPr/>
          <a:lstStyle/>
          <a:p>
            <a:pPr eaLnBrk="1" hangingPunct="1"/>
            <a:r>
              <a:rPr lang="en-US" dirty="0" smtClean="0"/>
              <a:t>Safe Dental Treatment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idx="1"/>
          </p:nvPr>
        </p:nvSpPr>
        <p:spPr bwMode="auto">
          <a:xfrm>
            <a:off x="1028837" y="1505631"/>
            <a:ext cx="5688012" cy="4246562"/>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1200"/>
              </a:spcBef>
              <a:spcAft>
                <a:spcPct val="20000"/>
              </a:spcAft>
              <a:buFontTx/>
              <a:buChar char="•"/>
            </a:pPr>
            <a:r>
              <a:rPr lang="en-US" dirty="0" smtClean="0"/>
              <a:t>Development of the mouth (prior to birth):</a:t>
            </a:r>
          </a:p>
          <a:p>
            <a:pPr lvl="1" eaLnBrk="1" hangingPunct="1">
              <a:spcBef>
                <a:spcPts val="1200"/>
              </a:spcBef>
              <a:spcAft>
                <a:spcPct val="20000"/>
              </a:spcAft>
            </a:pPr>
            <a:r>
              <a:rPr lang="en-US" dirty="0" smtClean="0"/>
              <a:t>4-5 weeks – primary (baby) tooth buds</a:t>
            </a:r>
          </a:p>
          <a:p>
            <a:pPr lvl="1" eaLnBrk="1" hangingPunct="1">
              <a:spcBef>
                <a:spcPts val="1200"/>
              </a:spcBef>
              <a:spcAft>
                <a:spcPct val="20000"/>
              </a:spcAft>
            </a:pPr>
            <a:r>
              <a:rPr lang="en-US" dirty="0" smtClean="0"/>
              <a:t>4-7 weeks – lips</a:t>
            </a:r>
          </a:p>
          <a:p>
            <a:pPr lvl="1" eaLnBrk="1" hangingPunct="1">
              <a:spcBef>
                <a:spcPts val="1200"/>
              </a:spcBef>
              <a:spcAft>
                <a:spcPct val="20000"/>
              </a:spcAft>
            </a:pPr>
            <a:r>
              <a:rPr lang="en-US" dirty="0" smtClean="0"/>
              <a:t>8-12 weeks – roof of mouth</a:t>
            </a:r>
          </a:p>
          <a:p>
            <a:pPr lvl="1" eaLnBrk="1" hangingPunct="1">
              <a:spcBef>
                <a:spcPts val="1200"/>
              </a:spcBef>
              <a:spcAft>
                <a:spcPct val="20000"/>
              </a:spcAft>
            </a:pPr>
            <a:r>
              <a:rPr lang="en-US" dirty="0" smtClean="0"/>
              <a:t>12 weeks – primary teeth start to harden</a:t>
            </a:r>
          </a:p>
          <a:p>
            <a:pPr lvl="1" eaLnBrk="1" hangingPunct="1">
              <a:spcBef>
                <a:spcPts val="1200"/>
              </a:spcBef>
              <a:spcAft>
                <a:spcPct val="20000"/>
              </a:spcAft>
            </a:pPr>
            <a:r>
              <a:rPr lang="en-US" dirty="0" smtClean="0"/>
              <a:t>6 months - permanent tooth buds</a:t>
            </a:r>
          </a:p>
        </p:txBody>
      </p:sp>
      <p:sp>
        <p:nvSpPr>
          <p:cNvPr id="6147" name="Rectangle 5"/>
          <p:cNvSpPr>
            <a:spLocks noGrp="1" noChangeArrowheads="1"/>
          </p:cNvSpPr>
          <p:nvPr>
            <p:ph type="title"/>
          </p:nvPr>
        </p:nvSpPr>
        <p:spPr>
          <a:xfrm>
            <a:off x="0" y="334872"/>
            <a:ext cx="9144000" cy="517525"/>
          </a:xfrm>
        </p:spPr>
        <p:txBody>
          <a:bodyPr/>
          <a:lstStyle/>
          <a:p>
            <a:pPr eaLnBrk="1" hangingPunct="1"/>
            <a:r>
              <a:rPr lang="en-US" dirty="0" smtClean="0"/>
              <a:t>Fetal Growth and Development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8305" y="1343750"/>
            <a:ext cx="7358231" cy="4446681"/>
          </a:xfrm>
        </p:spPr>
        <p:txBody>
          <a:bodyPr/>
          <a:lstStyle/>
          <a:p>
            <a:pPr marL="342900" indent="-342900">
              <a:buFont typeface="Arial" panose="020B0604020202020204" pitchFamily="34" charset="0"/>
              <a:buChar char="•"/>
            </a:pPr>
            <a:r>
              <a:rPr lang="en-US" dirty="0"/>
              <a:t>Cleft lip can form by the 8th </a:t>
            </a:r>
            <a:r>
              <a:rPr lang="en-US" dirty="0" smtClean="0"/>
              <a:t>week</a:t>
            </a:r>
          </a:p>
          <a:p>
            <a:pPr marL="342900" indent="-342900">
              <a:buFont typeface="Arial" panose="020B0604020202020204" pitchFamily="34" charset="0"/>
              <a:buChar char="•"/>
            </a:pPr>
            <a:r>
              <a:rPr lang="en-US" dirty="0" smtClean="0"/>
              <a:t>Cleft </a:t>
            </a:r>
            <a:r>
              <a:rPr lang="en-US" dirty="0"/>
              <a:t>palate </a:t>
            </a:r>
            <a:r>
              <a:rPr lang="en-US" dirty="0" smtClean="0"/>
              <a:t>can form by </a:t>
            </a:r>
            <a:r>
              <a:rPr lang="en-US" dirty="0"/>
              <a:t>the 12th </a:t>
            </a:r>
            <a:r>
              <a:rPr lang="en-US" dirty="0" smtClean="0"/>
              <a:t>week</a:t>
            </a:r>
          </a:p>
          <a:p>
            <a:pPr marL="342900" indent="-342900">
              <a:buFont typeface="Arial" panose="020B0604020202020204" pitchFamily="34" charset="0"/>
              <a:buChar char="•"/>
            </a:pPr>
            <a:r>
              <a:rPr lang="en-US" dirty="0" smtClean="0"/>
              <a:t>Usually accompanied by misshapen or missing teeth</a:t>
            </a:r>
          </a:p>
          <a:p>
            <a:pPr marL="342900" indent="-342900">
              <a:buFont typeface="Arial" panose="020B0604020202020204" pitchFamily="34" charset="0"/>
              <a:buChar char="•"/>
            </a:pPr>
            <a:r>
              <a:rPr lang="en-US" dirty="0" smtClean="0"/>
              <a:t>Difficulty nursing/eating</a:t>
            </a:r>
          </a:p>
          <a:p>
            <a:pPr marL="342900" indent="-342900">
              <a:buFont typeface="Arial" panose="020B0604020202020204" pitchFamily="34" charset="0"/>
              <a:buChar char="•"/>
            </a:pPr>
            <a:r>
              <a:rPr lang="en-US" dirty="0" smtClean="0"/>
              <a:t>Requires multiple corrective surgeries</a:t>
            </a:r>
          </a:p>
          <a:p>
            <a:pPr marL="342900" indent="-342900">
              <a:buFont typeface="Arial" panose="020B0604020202020204" pitchFamily="34" charset="0"/>
              <a:buChar char="•"/>
            </a:pPr>
            <a:r>
              <a:rPr lang="en-US" dirty="0" smtClean="0"/>
              <a:t>Increases risk of ear infections</a:t>
            </a:r>
          </a:p>
          <a:p>
            <a:pPr marL="342900" indent="-342900">
              <a:buFont typeface="Arial" panose="020B0604020202020204" pitchFamily="34" charset="0"/>
              <a:buChar char="•"/>
            </a:pPr>
            <a:r>
              <a:rPr lang="en-US" dirty="0" smtClean="0"/>
              <a:t>Causes: </a:t>
            </a:r>
          </a:p>
          <a:p>
            <a:pPr marL="869950" lvl="1" indent="-342900">
              <a:buFont typeface="Arial" panose="020B0604020202020204" pitchFamily="34" charset="0"/>
              <a:buChar char="•"/>
            </a:pPr>
            <a:r>
              <a:rPr lang="en-US" dirty="0" smtClean="0"/>
              <a:t>Family history (genetic)</a:t>
            </a:r>
          </a:p>
          <a:p>
            <a:pPr marL="869950" lvl="1" indent="-342900">
              <a:buFont typeface="Arial" panose="020B0604020202020204" pitchFamily="34" charset="0"/>
              <a:buChar char="•"/>
            </a:pPr>
            <a:r>
              <a:rPr lang="en-US" dirty="0" smtClean="0"/>
              <a:t>Diabetes</a:t>
            </a:r>
          </a:p>
          <a:p>
            <a:pPr marL="869950" lvl="1" indent="-342900">
              <a:buFont typeface="Arial" panose="020B0604020202020204" pitchFamily="34" charset="0"/>
              <a:buChar char="•"/>
            </a:pPr>
            <a:r>
              <a:rPr lang="en-US" dirty="0" smtClean="0"/>
              <a:t>Smoking tobacco</a:t>
            </a:r>
          </a:p>
          <a:p>
            <a:pPr marL="869950" lvl="1" indent="-342900">
              <a:buFont typeface="Arial" panose="020B0604020202020204" pitchFamily="34" charset="0"/>
              <a:buChar char="•"/>
            </a:pPr>
            <a:r>
              <a:rPr lang="en-US" dirty="0" smtClean="0"/>
              <a:t>Certain </a:t>
            </a:r>
            <a:r>
              <a:rPr lang="en-US" dirty="0"/>
              <a:t>medicines to treat epilepsy, such as </a:t>
            </a:r>
            <a:r>
              <a:rPr lang="en-US" dirty="0" err="1"/>
              <a:t>topiramate</a:t>
            </a:r>
            <a:r>
              <a:rPr lang="en-US" dirty="0"/>
              <a:t> or </a:t>
            </a:r>
            <a:r>
              <a:rPr lang="en-US" dirty="0" err="1"/>
              <a:t>valproic</a:t>
            </a:r>
            <a:r>
              <a:rPr lang="en-US" dirty="0"/>
              <a:t> acid</a:t>
            </a:r>
            <a:endParaRPr lang="en-US" dirty="0" smtClean="0"/>
          </a:p>
          <a:p>
            <a:pPr marL="869950" lvl="1" indent="-342900">
              <a:buFont typeface="Arial" panose="020B0604020202020204" pitchFamily="34" charset="0"/>
              <a:buChar char="•"/>
            </a:pPr>
            <a:endParaRPr lang="en-US" dirty="0"/>
          </a:p>
        </p:txBody>
      </p:sp>
      <p:sp>
        <p:nvSpPr>
          <p:cNvPr id="3" name="Title 2"/>
          <p:cNvSpPr>
            <a:spLocks noGrp="1"/>
          </p:cNvSpPr>
          <p:nvPr>
            <p:ph type="title"/>
          </p:nvPr>
        </p:nvSpPr>
        <p:spPr>
          <a:xfrm>
            <a:off x="456596" y="475890"/>
            <a:ext cx="8230810" cy="518218"/>
          </a:xfrm>
        </p:spPr>
        <p:txBody>
          <a:bodyPr/>
          <a:lstStyle/>
          <a:p>
            <a:r>
              <a:rPr lang="en-US" dirty="0" smtClean="0"/>
              <a:t>Orofacial Clefts – Cleft Lip and Palate</a:t>
            </a:r>
            <a:endParaRPr lang="en-US" dirty="0"/>
          </a:p>
        </p:txBody>
      </p:sp>
    </p:spTree>
    <p:extLst>
      <p:ext uri="{BB962C8B-B14F-4D97-AF65-F5344CB8AC3E}">
        <p14:creationId xmlns:p14="http://schemas.microsoft.com/office/powerpoint/2010/main" val="16243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idx="1"/>
          </p:nvPr>
        </p:nvSpPr>
        <p:spPr bwMode="auto">
          <a:xfrm>
            <a:off x="593725" y="1531938"/>
            <a:ext cx="5326063" cy="4635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800"/>
              </a:spcBef>
              <a:buFontTx/>
              <a:buChar char="•"/>
            </a:pPr>
            <a:r>
              <a:rPr lang="en-US" dirty="0" smtClean="0"/>
              <a:t>What is it?</a:t>
            </a:r>
          </a:p>
          <a:p>
            <a:pPr lvl="1" eaLnBrk="1" hangingPunct="1">
              <a:spcBef>
                <a:spcPts val="800"/>
              </a:spcBef>
            </a:pPr>
            <a:r>
              <a:rPr lang="en-US" dirty="0" smtClean="0"/>
              <a:t>Deformed, weak enamel</a:t>
            </a:r>
          </a:p>
          <a:p>
            <a:pPr lvl="1" eaLnBrk="1" hangingPunct="1">
              <a:spcBef>
                <a:spcPts val="800"/>
              </a:spcBef>
            </a:pPr>
            <a:r>
              <a:rPr lang="en-US" dirty="0" smtClean="0"/>
              <a:t>Disruptions of tooth development</a:t>
            </a:r>
          </a:p>
          <a:p>
            <a:pPr lvl="1" eaLnBrk="1" hangingPunct="1">
              <a:spcBef>
                <a:spcPts val="800"/>
              </a:spcBef>
            </a:pPr>
            <a:r>
              <a:rPr lang="en-US" dirty="0" smtClean="0"/>
              <a:t>Teeth can decay more easily</a:t>
            </a:r>
          </a:p>
          <a:p>
            <a:pPr eaLnBrk="1" hangingPunct="1">
              <a:spcBef>
                <a:spcPts val="800"/>
              </a:spcBef>
              <a:buFontTx/>
              <a:buChar char="•"/>
            </a:pPr>
            <a:r>
              <a:rPr lang="en-US" dirty="0" smtClean="0"/>
              <a:t>Causes in </a:t>
            </a:r>
            <a:r>
              <a:rPr lang="en-US" dirty="0" err="1" smtClean="0"/>
              <a:t>utero</a:t>
            </a:r>
            <a:r>
              <a:rPr lang="en-US" dirty="0" smtClean="0"/>
              <a:t>:</a:t>
            </a:r>
          </a:p>
          <a:p>
            <a:pPr lvl="1" eaLnBrk="1" hangingPunct="1">
              <a:spcBef>
                <a:spcPts val="800"/>
              </a:spcBef>
            </a:pPr>
            <a:r>
              <a:rPr lang="en-US" dirty="0" smtClean="0"/>
              <a:t>Fever in the pregnant mother</a:t>
            </a:r>
          </a:p>
          <a:p>
            <a:pPr lvl="1" eaLnBrk="1" hangingPunct="1">
              <a:spcBef>
                <a:spcPts val="800"/>
              </a:spcBef>
            </a:pPr>
            <a:r>
              <a:rPr lang="en-US" dirty="0" smtClean="0"/>
              <a:t>Premature birth</a:t>
            </a:r>
          </a:p>
          <a:p>
            <a:pPr lvl="1" eaLnBrk="1" hangingPunct="1">
              <a:spcBef>
                <a:spcPts val="800"/>
              </a:spcBef>
            </a:pPr>
            <a:r>
              <a:rPr lang="en-US" dirty="0" smtClean="0"/>
              <a:t>Low vitamin D levels</a:t>
            </a:r>
          </a:p>
          <a:p>
            <a:pPr eaLnBrk="1" hangingPunct="1">
              <a:spcBef>
                <a:spcPts val="800"/>
              </a:spcBef>
              <a:buFontTx/>
              <a:buChar char="•"/>
            </a:pPr>
            <a:r>
              <a:rPr lang="en-US" dirty="0" smtClean="0"/>
              <a:t>Causes early in life:</a:t>
            </a:r>
          </a:p>
          <a:p>
            <a:pPr lvl="1" eaLnBrk="1" hangingPunct="1">
              <a:spcBef>
                <a:spcPts val="800"/>
              </a:spcBef>
            </a:pPr>
            <a:r>
              <a:rPr lang="en-US" dirty="0" smtClean="0"/>
              <a:t>Low birth weight</a:t>
            </a:r>
          </a:p>
          <a:p>
            <a:pPr lvl="1" eaLnBrk="1" hangingPunct="1">
              <a:spcBef>
                <a:spcPts val="800"/>
              </a:spcBef>
            </a:pPr>
            <a:r>
              <a:rPr lang="en-US" dirty="0" smtClean="0"/>
              <a:t>Fever in infancy</a:t>
            </a:r>
          </a:p>
          <a:p>
            <a:pPr lvl="1" eaLnBrk="1" hangingPunct="1">
              <a:spcBef>
                <a:spcPts val="800"/>
              </a:spcBef>
            </a:pPr>
            <a:endParaRPr lang="en-US" dirty="0" smtClean="0"/>
          </a:p>
        </p:txBody>
      </p:sp>
      <p:sp>
        <p:nvSpPr>
          <p:cNvPr id="7171" name="Rectangle 6"/>
          <p:cNvSpPr>
            <a:spLocks noGrp="1" noChangeArrowheads="1"/>
          </p:cNvSpPr>
          <p:nvPr>
            <p:ph type="title"/>
          </p:nvPr>
        </p:nvSpPr>
        <p:spPr>
          <a:xfrm>
            <a:off x="433388" y="421549"/>
            <a:ext cx="8229600" cy="517525"/>
          </a:xfrm>
        </p:spPr>
        <p:txBody>
          <a:bodyPr/>
          <a:lstStyle/>
          <a:p>
            <a:pPr eaLnBrk="1" hangingPunct="1"/>
            <a:r>
              <a:rPr lang="en-US" dirty="0" smtClean="0"/>
              <a:t>Childhood Enamel Hypoplasia</a:t>
            </a:r>
          </a:p>
        </p:txBody>
      </p:sp>
      <p:pic>
        <p:nvPicPr>
          <p:cNvPr id="7172" name="Picture 4" descr="defects"/>
          <p:cNvPicPr>
            <a:picLocks noChangeAspect="1" noChangeArrowheads="1"/>
          </p:cNvPicPr>
          <p:nvPr/>
        </p:nvPicPr>
        <p:blipFill>
          <a:blip r:embed="rId3" cstate="print"/>
          <a:srcRect/>
          <a:stretch>
            <a:fillRect/>
          </a:stretch>
        </p:blipFill>
        <p:spPr bwMode="auto">
          <a:xfrm>
            <a:off x="5254716" y="2090919"/>
            <a:ext cx="3525838" cy="3267075"/>
          </a:xfrm>
          <a:prstGeom prst="rect">
            <a:avLst/>
          </a:prstGeom>
          <a:noFill/>
          <a:ln w="9525">
            <a:solidFill>
              <a:schemeClr val="tx1"/>
            </a:solidFill>
            <a:miter lim="800000"/>
            <a:headEnd/>
            <a:tailEnd/>
          </a:ln>
        </p:spPr>
      </p:pic>
      <p:sp>
        <p:nvSpPr>
          <p:cNvPr id="6" name="TextBox 5"/>
          <p:cNvSpPr txBox="1"/>
          <p:nvPr/>
        </p:nvSpPr>
        <p:spPr>
          <a:xfrm>
            <a:off x="6435725" y="6592888"/>
            <a:ext cx="2452688" cy="246062"/>
          </a:xfrm>
          <a:prstGeom prst="rect">
            <a:avLst/>
          </a:prstGeom>
          <a:noFill/>
        </p:spPr>
        <p:txBody>
          <a:bodyPr wrap="none">
            <a:spAutoFit/>
          </a:bodyPr>
          <a:lstStyle/>
          <a:p>
            <a:pPr algn="r">
              <a:defRPr/>
            </a:pPr>
            <a:r>
              <a:rPr lang="en-US" sz="1000" dirty="0" err="1">
                <a:latin typeface="+mj-lt"/>
              </a:rPr>
              <a:t>Diann</a:t>
            </a:r>
            <a:r>
              <a:rPr lang="en-US" sz="1000" dirty="0">
                <a:latin typeface="+mj-lt"/>
              </a:rPr>
              <a:t> </a:t>
            </a:r>
            <a:r>
              <a:rPr lang="en-US" sz="1000" dirty="0" err="1">
                <a:latin typeface="+mj-lt"/>
              </a:rPr>
              <a:t>Bomkamp</a:t>
            </a:r>
            <a:r>
              <a:rPr lang="en-US" sz="1000" dirty="0">
                <a:latin typeface="+mj-lt"/>
              </a:rPr>
              <a:t>, RDH, BSDH, Missouri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971800" y="2414588"/>
            <a:ext cx="9144000" cy="0"/>
          </a:xfrm>
          <a:prstGeom prst="rect">
            <a:avLst/>
          </a:prstGeom>
          <a:noFill/>
          <a:ln w="9525">
            <a:noFill/>
            <a:miter lim="800000"/>
            <a:headEnd/>
            <a:tailEnd/>
          </a:ln>
        </p:spPr>
        <p:txBody>
          <a:bodyPr>
            <a:spAutoFit/>
          </a:bodyPr>
          <a:lstStyle/>
          <a:p>
            <a:endParaRPr lang="en-US"/>
          </a:p>
        </p:txBody>
      </p:sp>
      <p:sp>
        <p:nvSpPr>
          <p:cNvPr id="8195" name="Rectangle 6"/>
          <p:cNvSpPr>
            <a:spLocks noGrp="1" noChangeArrowheads="1"/>
          </p:cNvSpPr>
          <p:nvPr>
            <p:ph type="body" idx="4294967295"/>
          </p:nvPr>
        </p:nvSpPr>
        <p:spPr bwMode="auto">
          <a:xfrm>
            <a:off x="1007269" y="1577976"/>
            <a:ext cx="3929062" cy="1255712"/>
          </a:xfrm>
          <a:prstGeom prst="rect">
            <a:avLst/>
          </a:prstGeom>
          <a:noFill/>
          <a:ln>
            <a:miter lim="800000"/>
            <a:headEnd/>
            <a:tailEnd/>
          </a:ln>
        </p:spPr>
        <p:txBody>
          <a:bodyPr/>
          <a:lstStyle/>
          <a:p>
            <a:pPr marL="0" indent="0" eaLnBrk="1" hangingPunct="1">
              <a:spcBef>
                <a:spcPct val="0"/>
              </a:spcBef>
              <a:buFont typeface="Wingdings" pitchFamily="2" charset="2"/>
              <a:buNone/>
            </a:pPr>
            <a:r>
              <a:rPr lang="en-US" sz="2800" b="1" dirty="0" smtClean="0"/>
              <a:t>When is it safe to go to the dentist during pregnancy?</a:t>
            </a:r>
          </a:p>
        </p:txBody>
      </p:sp>
      <p:sp>
        <p:nvSpPr>
          <p:cNvPr id="8196" name="Rectangle 9"/>
          <p:cNvSpPr>
            <a:spLocks noChangeArrowheads="1"/>
          </p:cNvSpPr>
          <p:nvPr/>
        </p:nvSpPr>
        <p:spPr bwMode="auto">
          <a:xfrm>
            <a:off x="1547813" y="3929063"/>
            <a:ext cx="6673850" cy="2124075"/>
          </a:xfrm>
          <a:prstGeom prst="rect">
            <a:avLst/>
          </a:prstGeom>
          <a:noFill/>
          <a:ln w="9525">
            <a:noFill/>
            <a:miter lim="800000"/>
            <a:headEnd/>
            <a:tailEnd/>
          </a:ln>
        </p:spPr>
        <p:txBody>
          <a:bodyPr>
            <a:spAutoFit/>
          </a:bodyPr>
          <a:lstStyle/>
          <a:p>
            <a:pPr marL="233363" indent="-233363">
              <a:spcBef>
                <a:spcPct val="20000"/>
              </a:spcBef>
              <a:spcAft>
                <a:spcPct val="30000"/>
              </a:spcAft>
              <a:buFontTx/>
              <a:buAutoNum type="alphaUcPeriod"/>
            </a:pPr>
            <a:r>
              <a:rPr lang="en-US" sz="2400" b="1">
                <a:latin typeface="Arial" charset="0"/>
              </a:rPr>
              <a:t>  When you need a check-up or a cleaning</a:t>
            </a:r>
          </a:p>
          <a:p>
            <a:pPr marL="233363" indent="-233363">
              <a:spcBef>
                <a:spcPct val="20000"/>
              </a:spcBef>
              <a:spcAft>
                <a:spcPct val="30000"/>
              </a:spcAft>
              <a:buFontTx/>
              <a:buAutoNum type="alphaUcPeriod"/>
            </a:pPr>
            <a:r>
              <a:rPr lang="en-US" sz="2400" b="1">
                <a:latin typeface="Arial" charset="0"/>
              </a:rPr>
              <a:t>  Only during the second trimester</a:t>
            </a:r>
          </a:p>
          <a:p>
            <a:pPr marL="233363" indent="-233363">
              <a:spcBef>
                <a:spcPct val="20000"/>
              </a:spcBef>
              <a:spcAft>
                <a:spcPct val="30000"/>
              </a:spcAft>
              <a:buFontTx/>
              <a:buAutoNum type="alphaUcPeriod"/>
            </a:pPr>
            <a:r>
              <a:rPr lang="en-US" sz="2400" b="1">
                <a:latin typeface="Arial" charset="0"/>
              </a:rPr>
              <a:t>  When something hurts</a:t>
            </a:r>
          </a:p>
          <a:p>
            <a:pPr marL="233363" indent="-233363">
              <a:spcBef>
                <a:spcPct val="20000"/>
              </a:spcBef>
              <a:spcAft>
                <a:spcPct val="30000"/>
              </a:spcAft>
              <a:buFontTx/>
              <a:buAutoNum type="alphaUcPeriod"/>
            </a:pPr>
            <a:r>
              <a:rPr lang="en-US" sz="2400" b="1">
                <a:latin typeface="Arial" charset="0"/>
              </a:rPr>
              <a:t>  A and C</a:t>
            </a:r>
          </a:p>
        </p:txBody>
      </p:sp>
      <p:pic>
        <p:nvPicPr>
          <p:cNvPr id="8197" name="Picture 3" descr="BD04896_"/>
          <p:cNvPicPr>
            <a:picLocks noChangeAspect="1" noChangeArrowheads="1"/>
          </p:cNvPicPr>
          <p:nvPr/>
        </p:nvPicPr>
        <p:blipFill>
          <a:blip r:embed="rId3" cstate="print"/>
          <a:srcRect/>
          <a:stretch>
            <a:fillRect/>
          </a:stretch>
        </p:blipFill>
        <p:spPr bwMode="auto">
          <a:xfrm>
            <a:off x="5567363" y="1760538"/>
            <a:ext cx="3384550" cy="2146300"/>
          </a:xfrm>
          <a:prstGeom prst="rect">
            <a:avLst/>
          </a:prstGeom>
          <a:noFill/>
          <a:ln w="9525">
            <a:noFill/>
            <a:miter lim="800000"/>
            <a:headEnd/>
            <a:tailEnd/>
          </a:ln>
        </p:spPr>
      </p:pic>
      <p:sp>
        <p:nvSpPr>
          <p:cNvPr id="8198" name="Rectangle 8"/>
          <p:cNvSpPr>
            <a:spLocks noGrp="1" noChangeArrowheads="1"/>
          </p:cNvSpPr>
          <p:nvPr>
            <p:ph type="title"/>
          </p:nvPr>
        </p:nvSpPr>
        <p:spPr>
          <a:xfrm>
            <a:off x="265113" y="469311"/>
            <a:ext cx="8686800" cy="581025"/>
          </a:xfrm>
        </p:spPr>
        <p:txBody>
          <a:bodyPr/>
          <a:lstStyle/>
          <a:p>
            <a:pPr eaLnBrk="1" hangingPunct="1"/>
            <a:r>
              <a:rPr lang="en-US" sz="3200" dirty="0" smtClean="0">
                <a:latin typeface="Century Gothic" pitchFamily="34" charset="0"/>
              </a:rPr>
              <a:t>Who Wants a $1,000,000 $mile?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idx="1"/>
          </p:nvPr>
        </p:nvSpPr>
        <p:spPr bwMode="auto">
          <a:xfrm>
            <a:off x="921112" y="1779815"/>
            <a:ext cx="4899025" cy="3471863"/>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Aft>
                <a:spcPct val="50000"/>
              </a:spcAft>
              <a:buFontTx/>
              <a:buChar char="•"/>
            </a:pPr>
            <a:r>
              <a:rPr lang="en-US" dirty="0" smtClean="0"/>
              <a:t>Hormonal Alterations:</a:t>
            </a:r>
          </a:p>
          <a:p>
            <a:pPr lvl="1" eaLnBrk="1" hangingPunct="1">
              <a:spcAft>
                <a:spcPct val="50000"/>
              </a:spcAft>
            </a:pPr>
            <a:r>
              <a:rPr lang="en-US" dirty="0" smtClean="0"/>
              <a:t>Increased tooth mobility</a:t>
            </a:r>
          </a:p>
          <a:p>
            <a:pPr lvl="1" eaLnBrk="1" hangingPunct="1">
              <a:spcAft>
                <a:spcPct val="50000"/>
              </a:spcAft>
            </a:pPr>
            <a:r>
              <a:rPr lang="en-US" dirty="0" smtClean="0"/>
              <a:t>Saliva changes – less protective</a:t>
            </a:r>
          </a:p>
          <a:p>
            <a:pPr lvl="1" eaLnBrk="1" hangingPunct="1">
              <a:spcAft>
                <a:spcPct val="50000"/>
              </a:spcAft>
            </a:pPr>
            <a:r>
              <a:rPr lang="en-US" dirty="0" smtClean="0"/>
              <a:t>Increased bacteria</a:t>
            </a:r>
          </a:p>
          <a:p>
            <a:pPr lvl="1" eaLnBrk="1" hangingPunct="1">
              <a:spcAft>
                <a:spcPct val="50000"/>
              </a:spcAft>
            </a:pPr>
            <a:r>
              <a:rPr lang="en-US" dirty="0" smtClean="0"/>
              <a:t>Gum problems</a:t>
            </a:r>
          </a:p>
        </p:txBody>
      </p:sp>
      <p:sp>
        <p:nvSpPr>
          <p:cNvPr id="9219" name="Rectangle 5"/>
          <p:cNvSpPr>
            <a:spLocks noGrp="1" noChangeArrowheads="1"/>
          </p:cNvSpPr>
          <p:nvPr>
            <p:ph type="title"/>
          </p:nvPr>
        </p:nvSpPr>
        <p:spPr>
          <a:xfrm>
            <a:off x="339636" y="516165"/>
            <a:ext cx="8556170" cy="949325"/>
          </a:xfrm>
        </p:spPr>
        <p:txBody>
          <a:bodyPr/>
          <a:lstStyle/>
          <a:p>
            <a:pPr eaLnBrk="1" hangingPunct="1"/>
            <a:r>
              <a:rPr lang="en-US" dirty="0" smtClean="0"/>
              <a:t>Changes During Pregnancy that Alter Oral Health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idx="1"/>
          </p:nvPr>
        </p:nvSpPr>
        <p:spPr bwMode="auto">
          <a:xfrm>
            <a:off x="1031467" y="1539693"/>
            <a:ext cx="5238750" cy="3619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600"/>
              </a:spcBef>
              <a:spcAft>
                <a:spcPct val="50000"/>
              </a:spcAft>
              <a:buFontTx/>
              <a:buChar char="•"/>
            </a:pPr>
            <a:r>
              <a:rPr lang="en-US" dirty="0" smtClean="0"/>
              <a:t>Decreased buffers</a:t>
            </a:r>
          </a:p>
          <a:p>
            <a:pPr eaLnBrk="1" hangingPunct="1">
              <a:spcBef>
                <a:spcPts val="600"/>
              </a:spcBef>
              <a:spcAft>
                <a:spcPct val="50000"/>
              </a:spcAft>
              <a:buFontTx/>
              <a:buChar char="•"/>
            </a:pPr>
            <a:r>
              <a:rPr lang="en-US" dirty="0" smtClean="0"/>
              <a:t>Decreased minerals</a:t>
            </a:r>
          </a:p>
          <a:p>
            <a:pPr eaLnBrk="1" hangingPunct="1">
              <a:spcBef>
                <a:spcPts val="600"/>
              </a:spcBef>
              <a:spcAft>
                <a:spcPct val="50000"/>
              </a:spcAft>
              <a:buFontTx/>
              <a:buChar char="•"/>
            </a:pPr>
            <a:r>
              <a:rPr lang="en-US" dirty="0" smtClean="0"/>
              <a:t>Decreasing flow first and last trimester</a:t>
            </a:r>
          </a:p>
          <a:p>
            <a:pPr eaLnBrk="1" hangingPunct="1">
              <a:spcBef>
                <a:spcPts val="600"/>
              </a:spcBef>
              <a:spcAft>
                <a:spcPct val="50000"/>
              </a:spcAft>
              <a:buFontTx/>
              <a:buChar char="•"/>
            </a:pPr>
            <a:r>
              <a:rPr lang="en-US" dirty="0" smtClean="0"/>
              <a:t>Increased flow second trimester</a:t>
            </a:r>
          </a:p>
          <a:p>
            <a:pPr eaLnBrk="1" hangingPunct="1">
              <a:spcBef>
                <a:spcPts val="600"/>
              </a:spcBef>
              <a:spcAft>
                <a:spcPct val="50000"/>
              </a:spcAft>
              <a:buFontTx/>
              <a:buChar char="•"/>
            </a:pPr>
            <a:r>
              <a:rPr lang="en-US" dirty="0" smtClean="0"/>
              <a:t>More acidic</a:t>
            </a:r>
          </a:p>
        </p:txBody>
      </p:sp>
      <p:sp>
        <p:nvSpPr>
          <p:cNvPr id="10243" name="Rectangle 4"/>
          <p:cNvSpPr>
            <a:spLocks noGrp="1" noChangeArrowheads="1"/>
          </p:cNvSpPr>
          <p:nvPr>
            <p:ph type="title"/>
          </p:nvPr>
        </p:nvSpPr>
        <p:spPr>
          <a:xfrm>
            <a:off x="744583" y="528865"/>
            <a:ext cx="7406640" cy="517525"/>
          </a:xfrm>
        </p:spPr>
        <p:txBody>
          <a:bodyPr/>
          <a:lstStyle/>
          <a:p>
            <a:pPr eaLnBrk="1" hangingPunct="1"/>
            <a:r>
              <a:rPr lang="en-US" dirty="0" smtClean="0"/>
              <a:t>Saliva changes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PHC template">
  <a:themeElements>
    <a:clrScheme name="PHC template">
      <a:dk1>
        <a:srgbClr val="000000"/>
      </a:dk1>
      <a:lt1>
        <a:srgbClr val="FFFFFF"/>
      </a:lt1>
      <a:dk2>
        <a:srgbClr val="FFFFFF"/>
      </a:dk2>
      <a:lt2>
        <a:srgbClr val="FFECC5"/>
      </a:lt2>
      <a:accent1>
        <a:srgbClr val="551323"/>
      </a:accent1>
      <a:accent2>
        <a:srgbClr val="D8D8D8"/>
      </a:accent2>
      <a:accent3>
        <a:srgbClr val="BFBFBF"/>
      </a:accent3>
      <a:accent4>
        <a:srgbClr val="A5A5A5"/>
      </a:accent4>
      <a:accent5>
        <a:srgbClr val="A5A5A5"/>
      </a:accent5>
      <a:accent6>
        <a:srgbClr val="551323"/>
      </a:accent6>
      <a:hlink>
        <a:srgbClr val="551323"/>
      </a:hlink>
      <a:folHlink>
        <a:srgbClr val="A5A5A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PHC Resource" ma:contentTypeID="0x010100AF718E17B45EA64183FB06646B487EBC00414479C20549684EBCAA90626BB0744C" ma:contentTypeVersion="22" ma:contentTypeDescription="" ma:contentTypeScope="" ma:versionID="ac9e15d493acd5f70bb6f2ef8080f6ed">
  <xsd:schema xmlns:xsd="http://www.w3.org/2001/XMLSchema" xmlns:xs="http://www.w3.org/2001/XMLSchema" xmlns:p="http://schemas.microsoft.com/office/2006/metadata/properties" xmlns:ns2="e425d0ee-8049-446d-8d36-f3b66895ec60" targetNamespace="http://schemas.microsoft.com/office/2006/metadata/properties" ma:root="true" ma:fieldsID="996dc703e3e04bd463e2407b926c893c" ns2:_="">
    <xsd:import namespace="e425d0ee-8049-446d-8d36-f3b66895ec60"/>
    <xsd:element name="properties">
      <xsd:complexType>
        <xsd:sequence>
          <xsd:element name="documentManagement">
            <xsd:complexType>
              <xsd:all>
                <xsd:element ref="ns2:TaxCatchAll" minOccurs="0"/>
                <xsd:element ref="ns2:TaxCatchAllLabel" minOccurs="0"/>
                <xsd:element ref="ns2:Date_x0020_Published" minOccurs="0"/>
                <xsd:element ref="ns2:Creator" minOccurs="0"/>
                <xsd:element ref="ns2:FOIA" minOccurs="0"/>
                <xsd:element ref="ns2:eac4a34ba22a4cc7ae48cab8351f7636" minOccurs="0"/>
                <xsd:element ref="ns2:g263e59f98f44538844ef412e0d44c2b" minOccurs="0"/>
                <xsd:element ref="ns2:n17d62336a424fea9a5e227f70056a0c" minOccurs="0"/>
                <xsd:element ref="ns2:b92bde77b4d242efa1dc557b6c7a4f78" minOccurs="0"/>
                <xsd:element ref="ns2:a027d7584ca449c6b0efde7e8ec36a9e" minOccurs="0"/>
                <xsd:element ref="ns2:f67ff37bdf094ce98ef406a62a333ef9" minOccurs="0"/>
                <xsd:element ref="ns2:le1ccfbf6d314e9293a47fe757b16fa1" minOccurs="0"/>
                <xsd:element ref="ns2:d007778d471448f8af219ac7f2afa059" minOccurs="0"/>
                <xsd:element ref="ns2:APHCTopic"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25d0ee-8049-446d-8d36-f3b66895ec60" elementFormDefault="qualified">
    <xsd:import namespace="http://schemas.microsoft.com/office/2006/documentManagement/types"/>
    <xsd:import namespace="http://schemas.microsoft.com/office/infopath/2007/PartnerControls"/>
    <xsd:element name="TaxCatchAll" ma:index="3" nillable="true" ma:displayName="Taxonomy Catch All Column" ma:hidden="true" ma:list="{42ad423c-24a5-4aeb-ae29-45cb8b02724e}" ma:internalName="TaxCatchAll" ma:showField="CatchAllData" ma:web="e425d0ee-8049-446d-8d36-f3b66895ec60">
      <xsd:complexType>
        <xsd:complexContent>
          <xsd:extension base="dms:MultiChoiceLookup">
            <xsd:sequence>
              <xsd:element name="Value" type="dms:Lookup" maxOccurs="unbounded" minOccurs="0" nillable="true"/>
            </xsd:sequence>
          </xsd:extension>
        </xsd:complexContent>
      </xsd:complexType>
    </xsd:element>
    <xsd:element name="TaxCatchAllLabel" ma:index="4" nillable="true" ma:displayName="Taxonomy Catch All Column1" ma:hidden="true" ma:list="{42ad423c-24a5-4aeb-ae29-45cb8b02724e}" ma:internalName="TaxCatchAllLabel" ma:readOnly="true" ma:showField="CatchAllDataLabel" ma:web="e425d0ee-8049-446d-8d36-f3b66895ec60">
      <xsd:complexType>
        <xsd:complexContent>
          <xsd:extension base="dms:MultiChoiceLookup">
            <xsd:sequence>
              <xsd:element name="Value" type="dms:Lookup" maxOccurs="unbounded" minOccurs="0" nillable="true"/>
            </xsd:sequence>
          </xsd:extension>
        </xsd:complexContent>
      </xsd:complexType>
    </xsd:element>
    <xsd:element name="Date_x0020_Published" ma:index="6" nillable="true" ma:displayName="Date Published" ma:description="Date that a printed resource document was published." ma:format="DateOnly" ma:internalName="Date_x0020_Published">
      <xsd:simpleType>
        <xsd:restriction base="dms:DateTime"/>
      </xsd:simpleType>
    </xsd:element>
    <xsd:element name="Creator" ma:index="7" nillable="true" ma:displayName="Creator" ma:description="Point of Contact for document maintenance and updates. Enter a program name and program office e-mail address if available." ma:internalName="Creator">
      <xsd:simpleType>
        <xsd:restriction base="dms:Text">
          <xsd:maxLength value="255"/>
        </xsd:restriction>
      </xsd:simpleType>
    </xsd:element>
    <xsd:element name="FOIA" ma:index="12" nillable="true" ma:displayName="FOIA" ma:default="0" ma:description="Indicates whether this document is being supplied as part of the Freedom of Information Act." ma:internalName="FOIA">
      <xsd:simpleType>
        <xsd:restriction base="dms:Boolean"/>
      </xsd:simpleType>
    </xsd:element>
    <xsd:element name="eac4a34ba22a4cc7ae48cab8351f7636" ma:index="15" nillable="true" ma:taxonomy="true" ma:internalName="eac4a34ba22a4cc7ae48cab8351f7636" ma:taxonomyFieldName="FileFormat" ma:displayName="File Format" ma:readOnly="false" ma:default="" ma:fieldId="{eac4a34b-a22a-4cc7-ae48-cab8351f7636}" ma:sspId="ef969d4e-f934-4b84-ba52-2aa0263e4f45" ma:termSetId="31a0dc97-93e8-4d92-86b2-9bc74634b4f6" ma:anchorId="00000000-0000-0000-0000-000000000000" ma:open="false" ma:isKeyword="false">
      <xsd:complexType>
        <xsd:sequence>
          <xsd:element ref="pc:Terms" minOccurs="0" maxOccurs="1"/>
        </xsd:sequence>
      </xsd:complexType>
    </xsd:element>
    <xsd:element name="g263e59f98f44538844ef412e0d44c2b" ma:index="17" nillable="true" ma:taxonomy="true" ma:internalName="g263e59f98f44538844ef412e0d44c2b" ma:taxonomyFieldName="Publisher" ma:displayName="Publisher" ma:default="" ma:fieldId="{0263e59f-98f4-4538-844e-f412e0d44c2b}" ma:sspId="ef969d4e-f934-4b84-ba52-2aa0263e4f45" ma:termSetId="aab66af6-7faa-4477-bb0e-44dfef80c2ba" ma:anchorId="00000000-0000-0000-0000-000000000000" ma:open="false" ma:isKeyword="false">
      <xsd:complexType>
        <xsd:sequence>
          <xsd:element ref="pc:Terms" minOccurs="0" maxOccurs="1"/>
        </xsd:sequence>
      </xsd:complexType>
    </xsd:element>
    <xsd:element name="n17d62336a424fea9a5e227f70056a0c" ma:index="19" nillable="true" ma:taxonomy="true" ma:internalName="n17d62336a424fea9a5e227f70056a0c" ma:taxonomyFieldName="Audience1" ma:displayName="Audience" ma:default="" ma:fieldId="{717d6233-6a42-4fea-9a5e-227f70056a0c}" ma:taxonomyMulti="true" ma:sspId="ef969d4e-f934-4b84-ba52-2aa0263e4f45" ma:termSetId="25c7e36a-c0b8-4a79-b57c-b976cff4db3c" ma:anchorId="00000000-0000-0000-0000-000000000000" ma:open="false" ma:isKeyword="false">
      <xsd:complexType>
        <xsd:sequence>
          <xsd:element ref="pc:Terms" minOccurs="0" maxOccurs="1"/>
        </xsd:sequence>
      </xsd:complexType>
    </xsd:element>
    <xsd:element name="b92bde77b4d242efa1dc557b6c7a4f78" ma:index="21" nillable="true" ma:taxonomy="true" ma:internalName="b92bde77b4d242efa1dc557b6c7a4f78" ma:taxonomyFieldName="Purpose1" ma:displayName="Purpose" ma:default="" ma:fieldId="{b92bde77-b4d2-42ef-a1dc-557b6c7a4f78}" ma:sspId="ef969d4e-f934-4b84-ba52-2aa0263e4f45" ma:termSetId="83877e9e-03ed-4c6d-83c3-50722baf26c5" ma:anchorId="00000000-0000-0000-0000-000000000000" ma:open="false" ma:isKeyword="false">
      <xsd:complexType>
        <xsd:sequence>
          <xsd:element ref="pc:Terms" minOccurs="0" maxOccurs="1"/>
        </xsd:sequence>
      </xsd:complexType>
    </xsd:element>
    <xsd:element name="a027d7584ca449c6b0efde7e8ec36a9e" ma:index="23" nillable="true" ma:taxonomy="true" ma:internalName="a027d7584ca449c6b0efde7e8ec36a9e" ma:taxonomyFieldName="Series" ma:displayName="Series" ma:default="" ma:fieldId="{a027d758-4ca4-49c6-b0ef-de7e8ec36a9e}" ma:sspId="ef969d4e-f934-4b84-ba52-2aa0263e4f45" ma:termSetId="032bd4d1-4c84-4a0b-af4d-534260fe08e7" ma:anchorId="00000000-0000-0000-0000-000000000000" ma:open="false" ma:isKeyword="false">
      <xsd:complexType>
        <xsd:sequence>
          <xsd:element ref="pc:Terms" minOccurs="0" maxOccurs="1"/>
        </xsd:sequence>
      </xsd:complexType>
    </xsd:element>
    <xsd:element name="f67ff37bdf094ce98ef406a62a333ef9" ma:index="25" nillable="true" ma:taxonomy="true" ma:internalName="f67ff37bdf094ce98ef406a62a333ef9" ma:taxonomyFieldName="Distribution" ma:displayName="Distribution" ma:default="" ma:fieldId="{f67ff37b-df09-4ce9-8ef4-06a62a333ef9}" ma:sspId="ef969d4e-f934-4b84-ba52-2aa0263e4f45" ma:termSetId="0408cb9a-984c-415c-9d34-1a45dc3b1e82" ma:anchorId="00000000-0000-0000-0000-000000000000" ma:open="false" ma:isKeyword="false">
      <xsd:complexType>
        <xsd:sequence>
          <xsd:element ref="pc:Terms" minOccurs="0" maxOccurs="1"/>
        </xsd:sequence>
      </xsd:complexType>
    </xsd:element>
    <xsd:element name="le1ccfbf6d314e9293a47fe757b16fa1" ma:index="26" nillable="true" ma:taxonomy="true" ma:internalName="le1ccfbf6d314e9293a47fe757b16fa1" ma:taxonomyFieldName="APHC_x0020_Subject" ma:displayName="APHC Subject" ma:readOnly="false" ma:default="" ma:fieldId="{5e1ccfbf-6d31-4e92-93a4-7fe757b16fa1}" ma:taxonomyMulti="true" ma:sspId="ef969d4e-f934-4b84-ba52-2aa0263e4f45" ma:termSetId="4a59e886-c487-497c-8bef-4fdf4568f97a" ma:anchorId="00000000-0000-0000-0000-000000000000" ma:open="false" ma:isKeyword="false">
      <xsd:complexType>
        <xsd:sequence>
          <xsd:element ref="pc:Terms" minOccurs="0" maxOccurs="1"/>
        </xsd:sequence>
      </xsd:complexType>
    </xsd:element>
    <xsd:element name="d007778d471448f8af219ac7f2afa059" ma:index="27" nillable="true" ma:taxonomy="true" ma:internalName="d007778d471448f8af219ac7f2afa059" ma:taxonomyFieldName="FOIACategory" ma:displayName="FOIA Category" ma:readOnly="false" ma:default="" ma:fieldId="{d007778d-4714-48f8-af21-9ac7f2afa059}" ma:sspId="ef969d4e-f934-4b84-ba52-2aa0263e4f45" ma:termSetId="abaa2225-d339-4f40-b00a-539bdecd4f80" ma:anchorId="00000000-0000-0000-0000-000000000000" ma:open="false" ma:isKeyword="false">
      <xsd:complexType>
        <xsd:sequence>
          <xsd:element ref="pc:Terms" minOccurs="0" maxOccurs="1"/>
        </xsd:sequence>
      </xsd:complexType>
    </xsd:element>
    <xsd:element name="APHCTopic" ma:index="29" nillable="true" ma:displayName="APHC Topic" ma:format="Dropdown" ma:internalName="APHCTopic">
      <xsd:simpleType>
        <xsd:restriction base="dms:Choice">
          <xsd:enumeration value="Accountability and Readiness"/>
          <xsd:enumeration value="Clinical"/>
          <xsd:enumeration value="Emergency Response"/>
          <xsd:enumeration value="Expanding Operations"/>
          <xsd:enumeration value="Infection Control"/>
          <xsd:enumeration value="Logistics"/>
          <xsd:enumeration value="Modeling and Surveillance"/>
          <xsd:enumeration value="Occupational and Environmental Health"/>
          <xsd:enumeration value="Process Improvement"/>
          <xsd:enumeration value="Remote Work"/>
          <xsd:enumeration value="Research"/>
          <xsd:enumeration value="Screening and Detection"/>
          <xsd:enumeration value="Self-Care"/>
        </xsd:restriction>
      </xsd:simpleType>
    </xsd:element>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Date_x0020_Published xmlns="e425d0ee-8049-446d-8d36-f3b66895ec60">2014-09-01T04:00:00+00:00</Date_x0020_Published>
    <FOIA xmlns="e425d0ee-8049-446d-8d36-f3b66895ec60">false</FOIA>
    <Creator xmlns="e425d0ee-8049-446d-8d36-f3b66895ec60">Georgia Rogers/Lisa Young</Creator>
    <a027d7584ca449c6b0efde7e8ec36a9e xmlns="e425d0ee-8049-446d-8d36-f3b66895ec60">
      <Terms xmlns="http://schemas.microsoft.com/office/infopath/2007/PartnerControls">
        <TermInfo xmlns="http://schemas.microsoft.com/office/infopath/2007/PartnerControls">
          <TermName xmlns="http://schemas.microsoft.com/office/infopath/2007/PartnerControls">Not Applicable</TermName>
          <TermId xmlns="http://schemas.microsoft.com/office/infopath/2007/PartnerControls">e91c8f55-8b24-4850-af27-5a47660d2406</TermId>
        </TermInfo>
      </Terms>
    </a027d7584ca449c6b0efde7e8ec36a9e>
    <n17d62336a424fea9a5e227f70056a0c xmlns="e425d0ee-8049-446d-8d36-f3b66895ec60">
      <Terms xmlns="http://schemas.microsoft.com/office/infopath/2007/PartnerControls">
        <TermInfo xmlns="http://schemas.microsoft.com/office/infopath/2007/PartnerControls">
          <TermName xmlns="http://schemas.microsoft.com/office/infopath/2007/PartnerControls">Health Professionals</TermName>
          <TermId xmlns="http://schemas.microsoft.com/office/infopath/2007/PartnerControls">567d9f2d-c5ed-4610-879d-18f7b1433204</TermId>
        </TermInfo>
        <TermInfo xmlns="http://schemas.microsoft.com/office/infopath/2007/PartnerControls">
          <TermName xmlns="http://schemas.microsoft.com/office/infopath/2007/PartnerControls">Soldiers and Beneficiaries</TermName>
          <TermId xmlns="http://schemas.microsoft.com/office/infopath/2007/PartnerControls">12fbafe3-4915-4420-b9be-e97434ac0af0</TermId>
        </TermInfo>
      </Terms>
    </n17d62336a424fea9a5e227f70056a0c>
    <eac4a34ba22a4cc7ae48cab8351f7636 xmlns="e425d0ee-8049-446d-8d36-f3b66895ec60">
      <Terms xmlns="http://schemas.microsoft.com/office/infopath/2007/PartnerControls">
        <TermInfo xmlns="http://schemas.microsoft.com/office/infopath/2007/PartnerControls">
          <TermName xmlns="http://schemas.microsoft.com/office/infopath/2007/PartnerControls">MS PowerPoint</TermName>
          <TermId xmlns="http://schemas.microsoft.com/office/infopath/2007/PartnerControls">e62ec504-05a0-4a26-84e5-76d42de513ca</TermId>
        </TermInfo>
      </Terms>
    </eac4a34ba22a4cc7ae48cab8351f7636>
    <b92bde77b4d242efa1dc557b6c7a4f78 xmlns="e425d0ee-8049-446d-8d36-f3b66895ec60">
      <Terms xmlns="http://schemas.microsoft.com/office/infopath/2007/PartnerControls">
        <TermInfo xmlns="http://schemas.microsoft.com/office/infopath/2007/PartnerControls">
          <TermName xmlns="http://schemas.microsoft.com/office/infopath/2007/PartnerControls">Health Information</TermName>
          <TermId xmlns="http://schemas.microsoft.com/office/infopath/2007/PartnerControls">8c424588-e857-43b1-9656-65baf9350cdc</TermId>
        </TermInfo>
      </Terms>
    </b92bde77b4d242efa1dc557b6c7a4f78>
    <le1ccfbf6d314e9293a47fe757b16fa1 xmlns="e425d0ee-8049-446d-8d36-f3b66895ec60">
      <Terms xmlns="http://schemas.microsoft.com/office/infopath/2007/PartnerControls">
        <TermInfo xmlns="http://schemas.microsoft.com/office/infopath/2007/PartnerControls">
          <TermName xmlns="http://schemas.microsoft.com/office/infopath/2007/PartnerControls">Oral Fitness</TermName>
          <TermId xmlns="http://schemas.microsoft.com/office/infopath/2007/PartnerControls">2afd3382-eb3d-4e81-b809-db9a39f8635a</TermId>
        </TermInfo>
      </Terms>
    </le1ccfbf6d314e9293a47fe757b16fa1>
    <d007778d471448f8af219ac7f2afa059 xmlns="e425d0ee-8049-446d-8d36-f3b66895ec60">
      <Terms xmlns="http://schemas.microsoft.com/office/infopath/2007/PartnerControls"/>
    </d007778d471448f8af219ac7f2afa059>
    <g263e59f98f44538844ef412e0d44c2b xmlns="e425d0ee-8049-446d-8d36-f3b66895ec60">
      <Terms xmlns="http://schemas.microsoft.com/office/infopath/2007/PartnerControls">
        <TermInfo xmlns="http://schemas.microsoft.com/office/infopath/2007/PartnerControls">
          <TermName xmlns="http://schemas.microsoft.com/office/infopath/2007/PartnerControls">PHC</TermName>
          <TermId xmlns="http://schemas.microsoft.com/office/infopath/2007/PartnerControls">cbb82d80-acc7-460a-bc7b-734de0f7a8a4</TermId>
        </TermInfo>
      </Terms>
    </g263e59f98f44538844ef412e0d44c2b>
    <f67ff37bdf094ce98ef406a62a333ef9 xmlns="e425d0ee-8049-446d-8d36-f3b66895ec60">
      <Terms xmlns="http://schemas.microsoft.com/office/infopath/2007/PartnerControls">
        <TermInfo xmlns="http://schemas.microsoft.com/office/infopath/2007/PartnerControls">
          <TermName xmlns="http://schemas.microsoft.com/office/infopath/2007/PartnerControls">Unlimited Distribution</TermName>
          <TermId xmlns="http://schemas.microsoft.com/office/infopath/2007/PartnerControls">cebff999-845c-41ca-ad95-d0bac261d81d</TermId>
        </TermInfo>
      </Terms>
    </f67ff37bdf094ce98ef406a62a333ef9>
    <TaxCatchAll xmlns="e425d0ee-8049-446d-8d36-f3b66895ec60">
      <Value>84</Value>
      <Value>15</Value>
      <Value>113</Value>
      <Value>59</Value>
      <Value>92</Value>
      <Value>21</Value>
      <Value>100</Value>
    </TaxCatchAll>
    <APHCTopic xmlns="e425d0ee-8049-446d-8d36-f3b66895ec6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574F7A-69C0-4BD5-B360-89AAAA436408}"/>
</file>

<file path=customXml/itemProps2.xml><?xml version="1.0" encoding="utf-8"?>
<ds:datastoreItem xmlns:ds="http://schemas.openxmlformats.org/officeDocument/2006/customXml" ds:itemID="{D9466E46-1340-44CB-8489-0EBEA0273E77}"/>
</file>

<file path=customXml/itemProps3.xml><?xml version="1.0" encoding="utf-8"?>
<ds:datastoreItem xmlns:ds="http://schemas.openxmlformats.org/officeDocument/2006/customXml" ds:itemID="{5EB614F8-05E8-477D-BA47-8EF99B974C7D}"/>
</file>

<file path=docProps/app.xml><?xml version="1.0" encoding="utf-8"?>
<Properties xmlns="http://schemas.openxmlformats.org/officeDocument/2006/extended-properties" xmlns:vt="http://schemas.openxmlformats.org/officeDocument/2006/docPropsVTypes">
  <Template>PHC_PPT</Template>
  <TotalTime>3253</TotalTime>
  <Words>3816</Words>
  <Application>Microsoft Office PowerPoint</Application>
  <PresentationFormat>On-screen Show (4:3)</PresentationFormat>
  <Paragraphs>298</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APHC template</vt:lpstr>
      <vt:lpstr>Pregnancy and Your Oral Health</vt:lpstr>
      <vt:lpstr>When should I see the dentist?</vt:lpstr>
      <vt:lpstr>Safe Dental Treatment</vt:lpstr>
      <vt:lpstr>Fetal Growth and Development</vt:lpstr>
      <vt:lpstr>Orofacial Clefts – Cleft Lip and Palate</vt:lpstr>
      <vt:lpstr>Childhood Enamel Hypoplasia</vt:lpstr>
      <vt:lpstr>Who Wants a $1,000,000 $mile?</vt:lpstr>
      <vt:lpstr>Changes During Pregnancy that Alter Oral Health</vt:lpstr>
      <vt:lpstr>Saliva changes</vt:lpstr>
      <vt:lpstr>Increased Bacteria</vt:lpstr>
      <vt:lpstr>PowerPoint Presentation</vt:lpstr>
      <vt:lpstr>Increased Bacteria - Dental Decay</vt:lpstr>
      <vt:lpstr>PowerPoint Presentation</vt:lpstr>
      <vt:lpstr>Who Wants a $1,000,000 $mile?</vt:lpstr>
      <vt:lpstr>Increased Oral Bacteria During Pregnancy</vt:lpstr>
      <vt:lpstr>Gum Problems</vt:lpstr>
      <vt:lpstr>Gum Problems - Pregnancy Granuloma</vt:lpstr>
      <vt:lpstr>Gum Problems - Pregnancy Granuloma</vt:lpstr>
      <vt:lpstr>Gum Changes - Pregnancy Granuloma</vt:lpstr>
      <vt:lpstr>Who Wants a $1,000,000 $mile?</vt:lpstr>
      <vt:lpstr>Changes During Pregnancy that Affect Oral Health</vt:lpstr>
      <vt:lpstr>Treatment for Acid Exposure</vt:lpstr>
      <vt:lpstr>Oral Diseases Can Effect Pregnancy</vt:lpstr>
      <vt:lpstr>Prevention:  Oral Hygiene</vt:lpstr>
      <vt:lpstr>Prevention:  Nutrition for Oral Health</vt:lpstr>
      <vt:lpstr>Who Wants a $1,000,000 $mile?</vt:lpstr>
      <vt:lpstr>Acknowledgements</vt:lpstr>
    </vt:vector>
  </TitlesOfParts>
  <Company>USACHPPM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and Your Oral Health</dc:title>
  <dc:creator>delacruzgg</dc:creator>
  <cp:lastModifiedBy>younglj-1</cp:lastModifiedBy>
  <cp:revision>137</cp:revision>
  <dcterms:created xsi:type="dcterms:W3CDTF">2003-10-09T17:37:21Z</dcterms:created>
  <dcterms:modified xsi:type="dcterms:W3CDTF">2015-03-02T14:06:55Z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0x010100AF718E17B45EA64183FB06646B487EBC00414479C20549684EBCAA90626BB0744C</vt:lpwstr>
  </property>
  <property fmtid="{D5CDD505-2E9C-101B-9397-08002B2CF9AE}" pid="3" name="Audience1">
    <vt:lpwstr>15;#Health Professionals|12fbafe3-4915-4420-b9be-e97434ac0af0</vt:lpwstr>
  </property>
  <property fmtid="{D5CDD505-2E9C-101B-9397-08002B2CF9AE}" pid="4" name="Purpose1">
    <vt:lpwstr>113;#Health Information|8c424588-e857-43b1-9656-65baf9350cdc</vt:lpwstr>
  </property>
  <property fmtid="{D5CDD505-2E9C-101B-9397-08002B2CF9AE}" pid="5" name="Order">
    <vt:r8>164100</vt:r8>
  </property>
  <property fmtid="{D5CDD505-2E9C-101B-9397-08002B2CF9AE}" pid="6" name="Distribution">
    <vt:lpwstr>59;#Unlimited Distribution|cebff999-845c-41ca-ad95-d0bac261d81d</vt:lpwstr>
  </property>
  <property fmtid="{D5CDD505-2E9C-101B-9397-08002B2CF9AE}" pid="7" name="Series">
    <vt:lpwstr>92;#Not Applicable|e91c8f55-8b24-4850-af27-5a47660d2406</vt:lpwstr>
  </property>
  <property fmtid="{D5CDD505-2E9C-101B-9397-08002B2CF9AE}" pid="8" name="APHC Subject">
    <vt:lpwstr>84;#Oral Fitness|2afd3382-eb3d-4e81-b809-db9a39f8635a</vt:lpwstr>
  </property>
  <property fmtid="{D5CDD505-2E9C-101B-9397-08002B2CF9AE}" pid="9" name="Publisher">
    <vt:lpwstr>21;#PHC|cbb82d80-acc7-460a-bc7b-734de0f7a8a4</vt:lpwstr>
  </property>
  <property fmtid="{D5CDD505-2E9C-101B-9397-08002B2CF9AE}" pid="10" name="FileFormat">
    <vt:lpwstr>100;#MS PowerPoint|e62ec504-05a0-4a26-84e5-76d42de513ca</vt:lpwstr>
  </property>
  <property fmtid="{D5CDD505-2E9C-101B-9397-08002B2CF9AE}" pid="11" name="FOIACategory">
    <vt:lpwstr/>
  </property>
</Properties>
</file>